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notesSlides/notesSlide30.xml" ContentType="application/vnd.openxmlformats-officedocument.presentationml.notesSlide+xml"/>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75.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79.xml" ContentType="application/vnd.openxmlformats-officedocument.presentationml.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Override PartName="/ppt/slides/slide46.xml" ContentType="application/vnd.openxmlformats-officedocument.presentationml.slide+xml"/>
  <Override PartName="/ppt/notesSlides/notesSlide22.xml" ContentType="application/vnd.openxmlformats-officedocument.presentationml.notesSlide+xml"/>
  <Override PartName="/ppt/notesSlides/notesSlide8.xml" ContentType="application/vnd.openxmlformats-officedocument.presentationml.notesSlide+xml"/>
  <Default Extension="tiff" ContentType="image/tiff"/>
  <Override PartName="/ppt/slides/slide70.xml" ContentType="application/vnd.openxmlformats-officedocument.presentationml.slide+xml"/>
  <Override PartName="/ppt/notesSlides/notesSlide26.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69.xml" ContentType="application/vnd.openxmlformats-officedocument.presentationml.slide+xml"/>
  <Override PartName="/ppt/slides/slide72.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s/slide31.xml" ContentType="application/vnd.openxmlformats-officedocument.presentationml.slide+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slideLayouts/slideLayout6.xml" ContentType="application/vnd.openxmlformats-officedocument.presentationml.slideLayout+xml"/>
  <Override PartName="/ppt/notesSlides/notesSlide9.xml" ContentType="application/vnd.openxmlformats-officedocument.presentationml.notesSlide+xml"/>
  <Default Extension="wdp" ContentType="image/vnd.ms-photo"/>
  <Override PartName="/ppt/slides/slide71.xml" ContentType="application/vnd.openxmlformats-officedocument.presentationml.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77.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s/slide63.xml" ContentType="application/vnd.openxmlformats-officedocument.presentationml.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67.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s/slide32.xml" ContentType="application/vnd.openxmlformats-officedocument.presentationml.slide+xml"/>
  <Override PartName="/ppt/viewProps.xml" ContentType="application/vnd.openxmlformats-officedocument.presentationml.viewProps+xml"/>
  <Override PartName="/ppt/slideLayouts/slideLayout7.xml" ContentType="application/vnd.openxmlformats-officedocument.presentationml.slideLayout+xml"/>
  <Override PartName="/ppt/slides/slide29.xml" ContentType="application/vnd.openxmlformats-officedocument.presentationml.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Override PartName="/ppt/slides/slide78.xml" ContentType="application/vnd.openxmlformats-officedocument.presentationml.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Override PartName="/ppt/notesSlides/notesSlide21.xml" ContentType="application/vnd.openxmlformats-officedocument.presentationml.notesSlide+xml"/>
  <Default Extension="png" ContentType="image/png"/>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81"/>
  </p:notesMasterIdLst>
  <p:handoutMasterIdLst>
    <p:handoutMasterId r:id="rId82"/>
  </p:handoutMasterIdLst>
  <p:sldIdLst>
    <p:sldId id="315" r:id="rId2"/>
    <p:sldId id="322" r:id="rId3"/>
    <p:sldId id="323" r:id="rId4"/>
    <p:sldId id="324" r:id="rId5"/>
    <p:sldId id="327" r:id="rId6"/>
    <p:sldId id="325" r:id="rId7"/>
    <p:sldId id="326" r:id="rId8"/>
    <p:sldId id="316" r:id="rId9"/>
    <p:sldId id="317" r:id="rId10"/>
    <p:sldId id="318" r:id="rId11"/>
    <p:sldId id="319" r:id="rId12"/>
    <p:sldId id="320" r:id="rId13"/>
    <p:sldId id="259" r:id="rId14"/>
    <p:sldId id="260" r:id="rId15"/>
    <p:sldId id="261" r:id="rId16"/>
    <p:sldId id="262" r:id="rId17"/>
    <p:sldId id="263" r:id="rId18"/>
    <p:sldId id="264" r:id="rId19"/>
    <p:sldId id="265" r:id="rId20"/>
    <p:sldId id="269" r:id="rId21"/>
    <p:sldId id="270" r:id="rId22"/>
    <p:sldId id="271" r:id="rId23"/>
    <p:sldId id="272" r:id="rId24"/>
    <p:sldId id="273" r:id="rId25"/>
    <p:sldId id="274" r:id="rId26"/>
    <p:sldId id="275" r:id="rId27"/>
    <p:sldId id="276" r:id="rId28"/>
    <p:sldId id="278" r:id="rId29"/>
    <p:sldId id="279" r:id="rId30"/>
    <p:sldId id="280" r:id="rId31"/>
    <p:sldId id="281" r:id="rId32"/>
    <p:sldId id="339" r:id="rId33"/>
    <p:sldId id="340" r:id="rId34"/>
    <p:sldId id="341" r:id="rId35"/>
    <p:sldId id="342" r:id="rId36"/>
    <p:sldId id="343" r:id="rId37"/>
    <p:sldId id="344" r:id="rId38"/>
    <p:sldId id="345" r:id="rId39"/>
    <p:sldId id="346" r:id="rId40"/>
    <p:sldId id="283" r:id="rId41"/>
    <p:sldId id="284" r:id="rId42"/>
    <p:sldId id="285" r:id="rId43"/>
    <p:sldId id="286" r:id="rId44"/>
    <p:sldId id="287" r:id="rId45"/>
    <p:sldId id="288" r:id="rId46"/>
    <p:sldId id="289" r:id="rId47"/>
    <p:sldId id="290" r:id="rId48"/>
    <p:sldId id="291" r:id="rId49"/>
    <p:sldId id="293" r:id="rId50"/>
    <p:sldId id="294" r:id="rId51"/>
    <p:sldId id="295" r:id="rId52"/>
    <p:sldId id="296" r:id="rId53"/>
    <p:sldId id="348" r:id="rId54"/>
    <p:sldId id="349" r:id="rId55"/>
    <p:sldId id="350" r:id="rId56"/>
    <p:sldId id="352" r:id="rId57"/>
    <p:sldId id="353" r:id="rId58"/>
    <p:sldId id="354" r:id="rId59"/>
    <p:sldId id="351" r:id="rId60"/>
    <p:sldId id="333" r:id="rId61"/>
    <p:sldId id="334" r:id="rId62"/>
    <p:sldId id="336" r:id="rId63"/>
    <p:sldId id="337" r:id="rId64"/>
    <p:sldId id="298" r:id="rId65"/>
    <p:sldId id="299" r:id="rId66"/>
    <p:sldId id="300" r:id="rId67"/>
    <p:sldId id="301" r:id="rId68"/>
    <p:sldId id="302" r:id="rId69"/>
    <p:sldId id="303" r:id="rId70"/>
    <p:sldId id="304" r:id="rId71"/>
    <p:sldId id="305" r:id="rId72"/>
    <p:sldId id="306" r:id="rId73"/>
    <p:sldId id="307" r:id="rId74"/>
    <p:sldId id="308" r:id="rId75"/>
    <p:sldId id="356" r:id="rId76"/>
    <p:sldId id="355" r:id="rId77"/>
    <p:sldId id="331" r:id="rId78"/>
    <p:sldId id="347" r:id="rId79"/>
    <p:sldId id="332"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090" autoAdjust="0"/>
    <p:restoredTop sz="82832" autoAdjust="0"/>
  </p:normalViewPr>
  <p:slideViewPr>
    <p:cSldViewPr snapToGrid="0" snapToObjects="1">
      <p:cViewPr varScale="1">
        <p:scale>
          <a:sx n="133" d="100"/>
          <a:sy n="133" d="100"/>
        </p:scale>
        <p:origin x="-17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handoutMaster" Target="handoutMasters/handoutMaster1.xml"/><Relationship Id="rId83" Type="http://schemas.openxmlformats.org/officeDocument/2006/relationships/printerSettings" Target="printerSettings/printerSettings1.bin"/><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0319DD-EEAB-2A42-9150-C0BC2D62A8FE}" type="datetimeFigureOut">
              <a:rPr lang="en-US" smtClean="0"/>
              <a:pPr/>
              <a:t>12/4/12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FD2800-EF9A-F742-B5BE-A284FE5D8CB9}"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64788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329604-1382-694D-AA29-5348E3B84456}" type="datetimeFigureOut">
              <a:rPr lang="en-US" smtClean="0"/>
              <a:pPr/>
              <a:t>12/4/12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748A76-34E5-524A-87FE-8135A23279F1}"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1240258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this as a reference</a:t>
            </a:r>
            <a:r>
              <a:rPr lang="en-US" baseline="0" dirty="0" smtClean="0"/>
              <a:t> for names.</a:t>
            </a:r>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2286500"/>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D3C3AC-10C4-9546-9641-0BE5AAECA30E}" type="slidenum">
              <a:rPr lang="en-US" smtClean="0"/>
              <a:pPr/>
              <a:t>25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00179752"/>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71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FAA26D3D-D897-4be2-8F04-BA451C77F1D7}">
              <ma14:placeholderFlag xmlns="" xmlns:a="http://schemas.openxmlformats.org/drawingml/2006/main" xmlns:r="http://schemas.openxmlformats.org/officeDocument/2006/relationships" xmlns:p="http://schemas.openxmlformats.org/presentationml/2006/main" xmlns:ma14="http://schemas.microsoft.com/office/mac/drawingml/2011/main" xmlns:mv="urn:schemas-microsoft-com:mac:vml" xmlns:mc="http://schemas.openxmlformats.org/markup-compatibility/2006" val="1"/>
            </a:ext>
          </a:extLst>
        </p:spPr>
      </p:sp>
      <p:sp>
        <p:nvSpPr>
          <p:cNvPr id="177155" name="Notes Placeholder 2"/>
          <p:cNvSpPr>
            <a:spLocks noGrp="1"/>
          </p:cNvSpPr>
          <p:nvPr>
            <p:ph type="body" idx="1"/>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latin typeface="Calibri" charset="0"/>
              <a:ea typeface="ヒラギノ角ゴ Pro W3" charset="0"/>
              <a:cs typeface="ヒラギノ角ゴ Pro W3" charset="0"/>
            </a:endParaRPr>
          </a:p>
        </p:txBody>
      </p:sp>
      <p:sp>
        <p:nvSpPr>
          <p:cNvPr id="177156" name="Slide Number Placeholder 3"/>
          <p:cNvSpPr>
            <a:spLocks noGrp="1"/>
          </p:cNvSpPr>
          <p:nvPr>
            <p:ph type="sldNum" sz="quarter" idx="5"/>
          </p:nvPr>
        </p:nvSpPr>
        <p:spPr bwMode="auto">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37931725" indent="-37474525" eaLnBrk="0" hangingPunct="0">
              <a:defRPr sz="4200">
                <a:solidFill>
                  <a:srgbClr val="000000"/>
                </a:solidFill>
                <a:latin typeface="Gill Sans" charset="0"/>
                <a:ea typeface="ヒラギノ角ゴ ProN W3" charset="0"/>
                <a:cs typeface="ヒラギノ角ゴ ProN W3" charset="0"/>
                <a:sym typeface="Gill Sans" charset="0"/>
              </a:defRPr>
            </a:lvl2pPr>
            <a:lvl3pPr eaLnBrk="0" hangingPunct="0">
              <a:defRPr sz="4200">
                <a:solidFill>
                  <a:srgbClr val="000000"/>
                </a:solidFill>
                <a:latin typeface="Gill Sans" charset="0"/>
                <a:ea typeface="ヒラギノ角ゴ ProN W3" charset="0"/>
                <a:cs typeface="ヒラギノ角ゴ ProN W3" charset="0"/>
                <a:sym typeface="Gill Sans" charset="0"/>
              </a:defRPr>
            </a:lvl3pPr>
            <a:lvl4pPr eaLnBrk="0" hangingPunct="0">
              <a:defRPr sz="4200">
                <a:solidFill>
                  <a:srgbClr val="000000"/>
                </a:solidFill>
                <a:latin typeface="Gill Sans" charset="0"/>
                <a:ea typeface="ヒラギノ角ゴ ProN W3" charset="0"/>
                <a:cs typeface="ヒラギノ角ゴ ProN W3" charset="0"/>
                <a:sym typeface="Gill Sans" charset="0"/>
              </a:defRPr>
            </a:lvl4pPr>
            <a:lvl5pPr eaLnBrk="0" hangingPunct="0">
              <a:defRPr sz="4200">
                <a:solidFill>
                  <a:srgbClr val="000000"/>
                </a:solidFill>
                <a:latin typeface="Gill Sans" charset="0"/>
                <a:ea typeface="ヒラギノ角ゴ ProN W3" charset="0"/>
                <a:cs typeface="ヒラギノ角ゴ ProN W3" charset="0"/>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6E194AEC-D651-3247-94CB-AD27D92EB2F5}" type="slidenum">
              <a:rPr lang="en-US" sz="1200"/>
              <a:pPr eaLnBrk="1" hangingPunct="1"/>
              <a:t>29</a:t>
            </a:fld>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32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12715056"/>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 uri="{AF507438-7753-43e0-B8FC-AC1667EBCBE1}">
              <a14:hiddenEffect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effectLst>
                  <a:outerShdw blurRad="63500" dist="38099" dir="2700000" algn="ctr" rotWithShape="0">
                    <a:srgbClr val="000000">
                      <a:alpha val="74998"/>
                    </a:srgbClr>
                  </a:outerShdw>
                </a:effectLst>
              </a14:hiddenEffects>
            </a:ext>
            <a:ext uri="{53640926-AAD7-44d8-BBD7-CCE9431645EC}">
              <a14:shadowObscured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1"/>
            </a:ext>
          </a:extLst>
        </p:spPr>
        <p:txBody>
          <a:bodyPr/>
          <a:lstStyle/>
          <a:p>
            <a:pPr marL="39688"/>
            <a:endParaRPr lang="en-US" sz="2200" dirty="0">
              <a:solidFill>
                <a:srgbClr val="000000"/>
              </a:solidFill>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report: capture inter-individual variation (polymorphism)</a:t>
            </a:r>
            <a:endParaRPr lang="en-US" dirty="0"/>
          </a:p>
        </p:txBody>
      </p:sp>
      <p:sp>
        <p:nvSpPr>
          <p:cNvPr id="4" name="Slide Number Placeholder 3"/>
          <p:cNvSpPr>
            <a:spLocks noGrp="1"/>
          </p:cNvSpPr>
          <p:nvPr>
            <p:ph type="sldNum" sz="quarter" idx="10"/>
          </p:nvPr>
        </p:nvSpPr>
        <p:spPr/>
        <p:txBody>
          <a:bodyPr/>
          <a:lstStyle/>
          <a:p>
            <a:fld id="{25D3C3AC-10C4-9546-9641-0BE5AAECA30E}" type="slidenum">
              <a:rPr lang="en-US" smtClean="0"/>
              <a:pPr/>
              <a:t>36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11245968"/>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5. From report: concerns about quality of phenotype data capture, annotations</a:t>
            </a:r>
            <a:endParaRPr lang="en-US" baseline="0" dirty="0" smtClean="0"/>
          </a:p>
        </p:txBody>
      </p:sp>
      <p:sp>
        <p:nvSpPr>
          <p:cNvPr id="4" name="Slide Number Placeholder 3"/>
          <p:cNvSpPr>
            <a:spLocks noGrp="1"/>
          </p:cNvSpPr>
          <p:nvPr>
            <p:ph type="sldNum" sz="quarter" idx="10"/>
          </p:nvPr>
        </p:nvSpPr>
        <p:spPr/>
        <p:txBody>
          <a:bodyPr/>
          <a:lstStyle/>
          <a:p>
            <a:fld id="{873DF242-1C0C-C943-96A4-1AA9C1EF6FBB}" type="slidenum">
              <a:rPr lang="en-US" smtClean="0"/>
              <a:pPr/>
              <a:t>37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80260199"/>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D748A76-34E5-524A-87FE-8135A23279F1}" type="slidenum">
              <a:rPr lang="en-US" smtClean="0"/>
              <a:pPr/>
              <a:t>38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From </a:t>
            </a:r>
            <a:r>
              <a:rPr lang="en-US" dirty="0" smtClean="0"/>
              <a:t>report: It was clear that improvement in the granularity of phenotype descriptions could be</a:t>
            </a:r>
            <a:r>
              <a:rPr lang="en-US" baseline="0" dirty="0" smtClean="0"/>
              <a:t> </a:t>
            </a:r>
            <a:r>
              <a:rPr lang="en-US" dirty="0" smtClean="0"/>
              <a:t>achieved with further development of PATO and we encourage </a:t>
            </a:r>
            <a:r>
              <a:rPr lang="en-US" dirty="0" err="1" smtClean="0"/>
              <a:t>Phenoscape</a:t>
            </a:r>
            <a:r>
              <a:rPr lang="en-US" dirty="0" smtClean="0"/>
              <a:t> to interact</a:t>
            </a:r>
            <a:r>
              <a:rPr lang="en-US" baseline="0" dirty="0" smtClean="0"/>
              <a:t> </a:t>
            </a:r>
            <a:r>
              <a:rPr lang="en-US" dirty="0" smtClean="0"/>
              <a:t>closely with the PATO developers to get the terms they need.</a:t>
            </a:r>
            <a:endParaRPr lang="en-US" dirty="0"/>
          </a:p>
        </p:txBody>
      </p:sp>
      <p:sp>
        <p:nvSpPr>
          <p:cNvPr id="4" name="Slide Number Placeholder 3"/>
          <p:cNvSpPr>
            <a:spLocks noGrp="1"/>
          </p:cNvSpPr>
          <p:nvPr>
            <p:ph type="sldNum" sz="quarter" idx="10"/>
          </p:nvPr>
        </p:nvSpPr>
        <p:spPr/>
        <p:txBody>
          <a:bodyPr/>
          <a:lstStyle/>
          <a:p>
            <a:fld id="{873DF242-1C0C-C943-96A4-1AA9C1EF6FBB}" type="slidenum">
              <a:rPr lang="en-US" smtClean="0"/>
              <a:pPr/>
              <a:t>39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69916219"/>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 </a:t>
            </a:r>
            <a:r>
              <a:rPr lang="en-US" baseline="0" dirty="0" smtClean="0"/>
              <a:t>Human </a:t>
            </a:r>
            <a:r>
              <a:rPr lang="en-US" baseline="0" dirty="0" smtClean="0"/>
              <a:t>and bird data</a:t>
            </a:r>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48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54525886"/>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a:solidFill>
            <a:srgbClr val="FFFFFF"/>
          </a:solidFill>
          <a:ln/>
        </p:spPr>
      </p:sp>
      <p:sp>
        <p:nvSpPr>
          <p:cNvPr id="36866"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The </a:t>
            </a:r>
            <a:r>
              <a:rPr lang="en-US" sz="2200" dirty="0" err="1" smtClean="0">
                <a:latin typeface="Lucida Grande" charset="0"/>
                <a:cs typeface="Lucida Grande" charset="0"/>
                <a:sym typeface="Lucida Grande" charset="0"/>
              </a:rPr>
              <a:t>Phenoscape</a:t>
            </a:r>
            <a:r>
              <a:rPr lang="en-US" sz="2200" dirty="0" smtClean="0">
                <a:latin typeface="Lucida Grande" charset="0"/>
                <a:cs typeface="Lucida Grande" charset="0"/>
                <a:sym typeface="Lucida Grande" charset="0"/>
              </a:rPr>
              <a:t> KB wants to enable mining phenotypes across the fin-to-limb transition in vertebrate evolution, and thus needs to integrate across the whole range of phenotypes</a:t>
            </a:r>
            <a:r>
              <a:rPr lang="en-US" sz="2200" dirty="0" smtClean="0">
                <a:latin typeface="Lucida Grande" charset="0"/>
                <a:cs typeface="Lucida Grande" charset="0"/>
                <a:sym typeface="Lucida Grande" charset="0"/>
              </a:rPr>
              <a:t>. Because </a:t>
            </a:r>
            <a:r>
              <a:rPr lang="en-US" sz="2200" dirty="0" smtClean="0">
                <a:latin typeface="Lucida Grande" charset="0"/>
                <a:cs typeface="Lucida Grande" charset="0"/>
                <a:sym typeface="Lucida Grande" charset="0"/>
              </a:rPr>
              <a:t>of their structural differences, a cross-vertebrate anatomy ontology focused on structural definitions of terms inevitably has to represent fin and </a:t>
            </a:r>
            <a:r>
              <a:rPr lang="en-US" sz="2200" dirty="0" err="1" smtClean="0">
                <a:latin typeface="Lucida Grande" charset="0"/>
                <a:cs typeface="Lucida Grande" charset="0"/>
                <a:sym typeface="Lucida Grande" charset="0"/>
              </a:rPr>
              <a:t>tetrapod</a:t>
            </a:r>
            <a:r>
              <a:rPr lang="en-US" sz="2200" dirty="0" smtClean="0">
                <a:latin typeface="Lucida Grande" charset="0"/>
                <a:cs typeface="Lucida Grande" charset="0"/>
                <a:sym typeface="Lucida Grande" charset="0"/>
              </a:rPr>
              <a:t> limb skeletons by different, and thus ontologically </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different</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 classes. Yet, parts of the fin/limb skeletons are biologically speaking the </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same</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 due to common origin (</a:t>
            </a:r>
            <a:r>
              <a:rPr lang="en-US" sz="2200" dirty="0" err="1" smtClean="0">
                <a:latin typeface="Lucida Grande" charset="0"/>
                <a:cs typeface="Lucida Grande" charset="0"/>
                <a:sym typeface="Lucida Grande" charset="0"/>
              </a:rPr>
              <a:t>phylogenetic</a:t>
            </a:r>
            <a:r>
              <a:rPr lang="en-US" sz="2200" dirty="0" smtClean="0">
                <a:latin typeface="Lucida Grande" charset="0"/>
                <a:cs typeface="Lucida Grande" charset="0"/>
                <a:sym typeface="Lucida Grande" charset="0"/>
              </a:rPr>
              <a:t> homology) or due to arising from the same developmental program (iterative homology). The KB should return phenotypes of the </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same</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 kinds of structures together, and semantic similarity metrics should score them as in close proximity.</a:t>
            </a:r>
          </a:p>
          <a:p>
            <a:pPr eaLnBrk="1" hangingPunct="1">
              <a:defRPr/>
            </a:pPr>
            <a:r>
              <a:rPr lang="en-US" sz="2200" dirty="0" smtClean="0">
                <a:latin typeface="Lucida Grande" charset="0"/>
                <a:cs typeface="Lucida Grande" charset="0"/>
                <a:sym typeface="Lucida Grande" charset="0"/>
              </a:rPr>
              <a:t>Accomplishing this through simple </a:t>
            </a:r>
            <a:r>
              <a:rPr lang="en-US" sz="2200" dirty="0" err="1" smtClean="0">
                <a:latin typeface="Lucida Grande" charset="0"/>
                <a:cs typeface="Lucida Grande" charset="0"/>
                <a:sym typeface="Lucida Grande" charset="0"/>
              </a:rPr>
              <a:t>subclassing</a:t>
            </a:r>
            <a:r>
              <a:rPr lang="en-US" sz="2200" dirty="0" smtClean="0">
                <a:latin typeface="Lucida Grande" charset="0"/>
                <a:cs typeface="Lucida Grande" charset="0"/>
                <a:sym typeface="Lucida Grande" charset="0"/>
              </a:rPr>
              <a:t> is problematic. Homology assertions are hypotheses sometimes far from settled. As such, they need attribution and evidence to allow users to interpret the results. They can also conflict with each other, which with </a:t>
            </a:r>
            <a:r>
              <a:rPr lang="en-US" sz="2200" dirty="0" err="1" smtClean="0">
                <a:latin typeface="Lucida Grande" charset="0"/>
                <a:cs typeface="Lucida Grande" charset="0"/>
                <a:sym typeface="Lucida Grande" charset="0"/>
              </a:rPr>
              <a:t>subclassing</a:t>
            </a:r>
            <a:r>
              <a:rPr lang="en-US" sz="2200" dirty="0" smtClean="0">
                <a:latin typeface="Lucida Grande" charset="0"/>
                <a:cs typeface="Lucida Grande" charset="0"/>
                <a:sym typeface="Lucida Grande" charset="0"/>
              </a:rPr>
              <a:t> would lead to inconsistent </a:t>
            </a:r>
            <a:r>
              <a:rPr lang="en-US" sz="2200" dirty="0" err="1" smtClean="0">
                <a:latin typeface="Lucida Grande" charset="0"/>
                <a:cs typeface="Lucida Grande" charset="0"/>
                <a:sym typeface="Lucida Grande" charset="0"/>
              </a:rPr>
              <a:t>ontologies</a:t>
            </a:r>
            <a:r>
              <a:rPr lang="en-US" sz="2200" dirty="0" smtClean="0">
                <a:latin typeface="Lucida Grande" charset="0"/>
                <a:cs typeface="Lucida Grande" charset="0"/>
                <a:sym typeface="Lucida Grande" charset="0"/>
              </a:rPr>
              <a:t>. Furthermore, </a:t>
            </a:r>
            <a:r>
              <a:rPr lang="en-US" sz="2200" dirty="0" err="1" smtClean="0">
                <a:latin typeface="Lucida Grande" charset="0"/>
                <a:cs typeface="Lucida Grande" charset="0"/>
                <a:sym typeface="Lucida Grande" charset="0"/>
              </a:rPr>
              <a:t>subclassing</a:t>
            </a:r>
            <a:r>
              <a:rPr lang="en-US" sz="2200" dirty="0" smtClean="0">
                <a:latin typeface="Lucida Grande" charset="0"/>
                <a:cs typeface="Lucida Grande" charset="0"/>
                <a:sym typeface="Lucida Grande" charset="0"/>
              </a:rPr>
              <a:t> would require defining the ancestral state, or the </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canonical</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 structure (e.g., </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the</a:t>
            </a:r>
            <a:r>
              <a:rPr lang="ja-JP" altLang="en-US" sz="2200" dirty="0" smtClean="0">
                <a:latin typeface="Arial"/>
                <a:cs typeface="Lucida Grande" charset="0"/>
                <a:sym typeface="Lucida Grande" charset="0"/>
              </a:rPr>
              <a:t>”</a:t>
            </a:r>
            <a:r>
              <a:rPr lang="en-US" sz="2200" dirty="0" smtClean="0">
                <a:latin typeface="Lucida Grande" charset="0"/>
                <a:cs typeface="Lucida Grande" charset="0"/>
                <a:sym typeface="Lucida Grande" charset="0"/>
              </a:rPr>
              <a:t> limb) that is being </a:t>
            </a:r>
            <a:r>
              <a:rPr lang="en-US" sz="2200" dirty="0" smtClean="0">
                <a:latin typeface="Lucida Grande" charset="0"/>
                <a:cs typeface="Lucida Grande" charset="0"/>
                <a:sym typeface="Lucida Grande" charset="0"/>
              </a:rPr>
              <a:t>repeated.</a:t>
            </a:r>
            <a:r>
              <a:rPr lang="en-US" sz="2200" baseline="0" dirty="0" smtClean="0">
                <a:latin typeface="Lucida Grande" charset="0"/>
                <a:cs typeface="Lucida Grande" charset="0"/>
                <a:sym typeface="Lucida Grande" charset="0"/>
              </a:rPr>
              <a:t>  </a:t>
            </a:r>
            <a:r>
              <a:rPr lang="en-US" sz="2200" dirty="0" smtClean="0">
                <a:latin typeface="Lucida Grande" charset="0"/>
                <a:cs typeface="Lucida Grande" charset="0"/>
                <a:sym typeface="Lucida Grande" charset="0"/>
              </a:rPr>
              <a:t>Hence</a:t>
            </a:r>
            <a:r>
              <a:rPr lang="en-US" sz="2200" dirty="0" smtClean="0">
                <a:latin typeface="Lucida Grande" charset="0"/>
                <a:cs typeface="Lucida Grande" charset="0"/>
                <a:sym typeface="Lucida Grande" charset="0"/>
              </a:rPr>
              <a:t>, need a homology relationship together with its logic properties, a mechanism to capture annotated homology assertions from experts, and a data model to represent these within the KB.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Website &amp; wiki: http://</a:t>
            </a:r>
            <a:r>
              <a:rPr lang="en-US" dirty="0" err="1" smtClean="0"/>
              <a:t>phenoscape.org</a:t>
            </a:r>
            <a:r>
              <a:rPr lang="en-US" dirty="0" smtClean="0"/>
              <a:t> </a:t>
            </a:r>
          </a:p>
          <a:p>
            <a:r>
              <a:rPr lang="en-US" dirty="0" smtClean="0"/>
              <a:t>Funding: $3.3M in 2 NSF awards</a:t>
            </a:r>
            <a:r>
              <a:rPr lang="en-US" baseline="0" dirty="0" smtClean="0"/>
              <a:t> to </a:t>
            </a:r>
            <a:r>
              <a:rPr lang="en-US" dirty="0" smtClean="0"/>
              <a:t>U South Dakota (Mabee)</a:t>
            </a:r>
            <a:r>
              <a:rPr lang="en-US" baseline="0" dirty="0" smtClean="0"/>
              <a:t> and </a:t>
            </a:r>
            <a:r>
              <a:rPr lang="en-US" dirty="0" smtClean="0"/>
              <a:t>U North Carolina/</a:t>
            </a:r>
            <a:r>
              <a:rPr lang="en-US" dirty="0" err="1" smtClean="0"/>
              <a:t>NESCent</a:t>
            </a:r>
            <a:r>
              <a:rPr lang="en-US" dirty="0" smtClean="0"/>
              <a:t> (Vision)</a:t>
            </a:r>
          </a:p>
          <a:p>
            <a:r>
              <a:rPr lang="en-US" dirty="0" smtClean="0"/>
              <a:t>Knowledgebase: http://</a:t>
            </a:r>
            <a:r>
              <a:rPr lang="en-US" dirty="0" err="1" smtClean="0"/>
              <a:t>kb.phenoscape.org</a:t>
            </a:r>
            <a:endParaRPr lang="en-US" dirty="0" smtClean="0"/>
          </a:p>
          <a:p>
            <a:r>
              <a:rPr lang="en-US" dirty="0" smtClean="0"/>
              <a:t>Blog: http://</a:t>
            </a:r>
            <a:r>
              <a:rPr lang="en-US" dirty="0" err="1" smtClean="0"/>
              <a:t>blog.phenoscape.org</a:t>
            </a:r>
            <a:endParaRPr lang="en-US" dirty="0" smtClean="0"/>
          </a:p>
          <a:p>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17089460"/>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937584" lvl="1">
              <a:spcBef>
                <a:spcPts val="1055"/>
              </a:spcBef>
              <a:defRPr/>
            </a:pPr>
            <a:r>
              <a:rPr lang="en-US" sz="1800" dirty="0" smtClean="0"/>
              <a:t>Requirements: Must include term IDs, evidence, and attribution,</a:t>
            </a:r>
            <a:r>
              <a:rPr lang="en-US" sz="1800" baseline="0" dirty="0" smtClean="0"/>
              <a:t> </a:t>
            </a:r>
            <a:r>
              <a:rPr lang="en-US" sz="1800" dirty="0" smtClean="0"/>
              <a:t>Incorporation into KB should be regular and automated,</a:t>
            </a:r>
            <a:r>
              <a:rPr lang="en-US" sz="1800" baseline="0" dirty="0" smtClean="0"/>
              <a:t> </a:t>
            </a:r>
            <a:r>
              <a:rPr lang="en-US" sz="1800" dirty="0" smtClean="0"/>
              <a:t>Use-cases and requirements to inform model and correctness of reasoning,</a:t>
            </a:r>
            <a:r>
              <a:rPr lang="en-US" sz="1800" baseline="0" dirty="0" smtClean="0"/>
              <a:t> </a:t>
            </a:r>
            <a:r>
              <a:rPr lang="en-US" sz="1800" dirty="0" smtClean="0"/>
              <a:t>Must scale to the size of a cross-vertebrate KB,</a:t>
            </a:r>
            <a:r>
              <a:rPr lang="en-US" sz="1800" baseline="0" dirty="0" smtClean="0"/>
              <a:t> </a:t>
            </a:r>
            <a:r>
              <a:rPr lang="en-US" sz="1800" dirty="0" smtClean="0"/>
              <a:t>Need to allow user to understand and control results.</a:t>
            </a:r>
          </a:p>
          <a:p>
            <a:pPr marL="937584" lvl="1">
              <a:spcBef>
                <a:spcPts val="1055"/>
              </a:spcBef>
              <a:defRPr/>
            </a:pPr>
            <a:endParaRPr lang="en-US" sz="1800" dirty="0" smtClean="0"/>
          </a:p>
          <a:p>
            <a:pPr marL="937584" lvl="1">
              <a:spcBef>
                <a:spcPts val="1055"/>
              </a:spcBef>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5D748A76-34E5-524A-87FE-8135A23279F1}" type="slidenum">
              <a:rPr lang="en-US" smtClean="0"/>
              <a:pPr/>
              <a:t>50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a:solidFill>
            <a:srgbClr val="FFFFFF"/>
          </a:solidFill>
          <a:ln/>
        </p:spPr>
      </p:sp>
      <p:sp>
        <p:nvSpPr>
          <p:cNvPr id="39938" name="Rectangle 2"/>
          <p:cNvSpPr>
            <a:spLocks noGrp="1" noChangeArrowheads="1"/>
          </p:cNvSpPr>
          <p:nvPr>
            <p:ph type="body" idx="1"/>
          </p:nvPr>
        </p:nvSpPr>
        <p:spPr>
          <a:ln/>
        </p:spPr>
        <p:txBody>
          <a:bodyPr/>
          <a:lstStyle/>
          <a:p>
            <a:pPr eaLnBrk="1" hangingPunct="1">
              <a:defRPr/>
            </a:pPr>
            <a:r>
              <a:rPr lang="en-US" sz="2200" dirty="0" smtClean="0">
                <a:latin typeface="Lucida Grande" charset="0"/>
                <a:cs typeface="Lucida Grande" charset="0"/>
                <a:sym typeface="Lucida Grande" charset="0"/>
              </a:rPr>
              <a:t>Homology relationship inferences can be modeled as simple properties consistent with </a:t>
            </a:r>
            <a:r>
              <a:rPr lang="en-US" sz="2200" dirty="0" err="1" smtClean="0">
                <a:latin typeface="Lucida Grande" charset="0"/>
                <a:cs typeface="Lucida Grande" charset="0"/>
                <a:sym typeface="Lucida Grande" charset="0"/>
              </a:rPr>
              <a:t>subsumption</a:t>
            </a:r>
            <a:r>
              <a:rPr lang="en-US" sz="2200" dirty="0" smtClean="0">
                <a:latin typeface="Lucida Grande" charset="0"/>
                <a:cs typeface="Lucida Grande" charset="0"/>
                <a:sym typeface="Lucida Grande" charset="0"/>
              </a:rPr>
              <a:t> reasoning. Where universally valid, propagation over other relationships can be achieved through property chains (</a:t>
            </a:r>
            <a:r>
              <a:rPr lang="en-US" sz="2200" dirty="0" err="1" smtClean="0">
                <a:latin typeface="Lucida Grande" charset="0"/>
                <a:cs typeface="Lucida Grande" charset="0"/>
                <a:sym typeface="Lucida Grande" charset="0"/>
              </a:rPr>
              <a:t>e.g</a:t>
            </a:r>
            <a:r>
              <a:rPr lang="en-US" sz="2200" dirty="0" smtClean="0">
                <a:latin typeface="Lucida Grande" charset="0"/>
                <a:cs typeface="Lucida Grande" charset="0"/>
                <a:sym typeface="Lucida Grande" charset="0"/>
              </a:rPr>
              <a:t>, for </a:t>
            </a:r>
            <a:r>
              <a:rPr lang="en-US" sz="2200" dirty="0" err="1" smtClean="0">
                <a:latin typeface="Lucida Grande" charset="0"/>
                <a:cs typeface="Lucida Grande" charset="0"/>
                <a:sym typeface="Lucida Grande" charset="0"/>
              </a:rPr>
              <a:t>develops_from</a:t>
            </a:r>
            <a:r>
              <a:rPr lang="en-US" sz="2200" dirty="0" smtClean="0">
                <a:latin typeface="Lucida Grande" charset="0"/>
                <a:cs typeface="Lucida Grande" charset="0"/>
                <a:sym typeface="Lucida Grande" charset="0"/>
              </a:rPr>
              <a:t>, but not for </a:t>
            </a:r>
            <a:r>
              <a:rPr lang="en-US" sz="2200" dirty="0" err="1" smtClean="0">
                <a:latin typeface="Lucida Grande" charset="0"/>
                <a:cs typeface="Lucida Grande" charset="0"/>
                <a:sym typeface="Lucida Grande" charset="0"/>
              </a:rPr>
              <a:t>part_of</a:t>
            </a:r>
            <a:r>
              <a:rPr lang="en-US" sz="2200" dirty="0" smtClean="0">
                <a:latin typeface="Lucida Grande" charset="0"/>
                <a:cs typeface="Lucida Grande" charset="0"/>
                <a:sym typeface="Lucida Grande" charset="0"/>
              </a:rPr>
              <a:t>).</a:t>
            </a:r>
          </a:p>
          <a:p>
            <a:pPr eaLnBrk="1" hangingPunct="1">
              <a:defRPr/>
            </a:pPr>
            <a:endParaRPr lang="en-US" sz="2200" dirty="0" smtClean="0">
              <a:latin typeface="Lucida Grande" charset="0"/>
              <a:cs typeface="Lucida Grande" charset="0"/>
              <a:sym typeface="Lucida Grande" charset="0"/>
            </a:endParaRPr>
          </a:p>
          <a:p>
            <a:pPr eaLnBrk="1" hangingPunct="1">
              <a:defRPr/>
            </a:pPr>
            <a:r>
              <a:rPr lang="en-US" sz="2200" dirty="0" smtClean="0">
                <a:latin typeface="Lucida Grande" charset="0"/>
                <a:cs typeface="Lucida Grande" charset="0"/>
                <a:sym typeface="Lucida Grande" charset="0"/>
              </a:rPr>
              <a:t>Homology assertions are best (most user-friendly) captured as class-class assertions, and are understood to be symmetric. In OWL, properties hold between individuals, and class expressions (using property restrictions) have all-some semantics. This is at odds with the (biologically) desired inference that all instances of one class are homologous to all instances of the other class when stating homology between the two classes. Different approaches accomplish this to different degrees, with different trade-offs.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a:solidFill>
            <a:srgbClr val="FFFFFF"/>
          </a:solidFill>
          <a:ln/>
        </p:spPr>
      </p:sp>
      <p:sp>
        <p:nvSpPr>
          <p:cNvPr id="41986" name="Rectangle 2"/>
          <p:cNvSpPr>
            <a:spLocks noGrp="1" noChangeArrowheads="1"/>
          </p:cNvSpPr>
          <p:nvPr>
            <p:ph type="body" idx="1"/>
          </p:nvPr>
        </p:nvSpPr>
        <p:spPr>
          <a:ln/>
        </p:spPr>
        <p:txBody>
          <a:bodyPr/>
          <a:lstStyle/>
          <a:p>
            <a:pPr eaLnBrk="1" hangingPunct="1">
              <a:defRPr/>
            </a:pPr>
            <a:r>
              <a:rPr lang="en-US" sz="2200" smtClean="0">
                <a:latin typeface="Lucida Grande" charset="0"/>
                <a:cs typeface="Lucida Grande" charset="0"/>
                <a:sym typeface="Lucida Grande" charset="0"/>
              </a:rPr>
              <a:t>Goals #4 (Integrate homology into KB user-interface) and #5 (Integrate homology into semantic similarity scoring) will likely not start before Year 3.</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906421715"/>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6679740"/>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53280022"/>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From</a:t>
            </a:r>
            <a:r>
              <a:rPr lang="en-US" baseline="0" dirty="0" smtClean="0"/>
              <a:t> report: evaluate output candidate genes, incorporate gene set and pathway analysis, functional analysis, for example PPI data</a:t>
            </a:r>
            <a:endParaRPr lang="en-US" dirty="0"/>
          </a:p>
        </p:txBody>
      </p:sp>
      <p:sp>
        <p:nvSpPr>
          <p:cNvPr id="4" name="Slide Number Placeholder 3"/>
          <p:cNvSpPr>
            <a:spLocks noGrp="1"/>
          </p:cNvSpPr>
          <p:nvPr>
            <p:ph type="sldNum" sz="quarter" idx="10"/>
          </p:nvPr>
        </p:nvSpPr>
        <p:spPr/>
        <p:txBody>
          <a:bodyPr/>
          <a:lstStyle/>
          <a:p>
            <a:fld id="{5D748A76-34E5-524A-87FE-8135A23279F1}" type="slidenum">
              <a:rPr lang="en-US" smtClean="0"/>
              <a:pPr/>
              <a:t>59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D1EE26-764A-A24E-8095-15384939903C}" type="slidenum">
              <a:rPr lang="en-US" smtClean="0"/>
              <a:pPr/>
              <a:t>61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1778647"/>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www.sanfordresearch.org</a:t>
            </a:r>
            <a:r>
              <a:rPr lang="en-US" sz="1200" kern="1200" dirty="0" smtClean="0">
                <a:solidFill>
                  <a:schemeClr val="tx1"/>
                </a:solidFill>
                <a:latin typeface="+mn-lt"/>
                <a:ea typeface="+mn-ea"/>
                <a:cs typeface="+mn-cs"/>
              </a:rPr>
              <a:t>/education/undergraduates/sure/; The University of South Dakota and Sanford Research is home to the </a:t>
            </a:r>
            <a:r>
              <a:rPr lang="en-US" sz="1200" b="1" kern="1200" dirty="0" smtClean="0">
                <a:solidFill>
                  <a:schemeClr val="tx1"/>
                </a:solidFill>
                <a:latin typeface="+mn-lt"/>
                <a:ea typeface="+mn-ea"/>
                <a:cs typeface="+mn-cs"/>
              </a:rPr>
              <a:t>Summer Undergraduate Research Experience (SURE)</a:t>
            </a:r>
            <a:r>
              <a:rPr lang="en-US" sz="1200" b="0" kern="1200" dirty="0" smtClean="0">
                <a:solidFill>
                  <a:schemeClr val="tx1"/>
                </a:solidFill>
                <a:latin typeface="+mn-lt"/>
                <a:ea typeface="+mn-ea"/>
                <a:cs typeface="+mn-cs"/>
              </a:rPr>
              <a:t>, a unique opportunity for American Indian undergraduate students to receive hands-on research experience and mentoring in a cross-disciplinary training program (biomedical or behavioral research).</a:t>
            </a:r>
          </a:p>
          <a:p>
            <a:r>
              <a:rPr lang="en-US" sz="1200" b="0" kern="1200" dirty="0" smtClean="0">
                <a:solidFill>
                  <a:schemeClr val="tx1"/>
                </a:solidFill>
                <a:latin typeface="+mn-lt"/>
                <a:ea typeface="+mn-ea"/>
                <a:cs typeface="+mn-cs"/>
              </a:rPr>
              <a:t>Fin loss data: http://</a:t>
            </a:r>
            <a:r>
              <a:rPr lang="en-US" sz="1200" b="0" kern="1200" dirty="0" err="1" smtClean="0">
                <a:solidFill>
                  <a:schemeClr val="tx1"/>
                </a:solidFill>
                <a:latin typeface="+mn-lt"/>
                <a:ea typeface="+mn-ea"/>
                <a:cs typeface="+mn-cs"/>
              </a:rPr>
              <a:t>kb.phenoscape.org</a:t>
            </a:r>
            <a:r>
              <a:rPr lang="en-US" sz="1200" b="0" kern="1200" dirty="0" smtClean="0">
                <a:solidFill>
                  <a:schemeClr val="tx1"/>
                </a:solidFill>
                <a:latin typeface="+mn-lt"/>
                <a:ea typeface="+mn-ea"/>
                <a:cs typeface="+mn-cs"/>
              </a:rPr>
              <a:t>/taxon_annotations?filter%5Bpublications%5D%5B0%5D=PSPUB%3A0000167</a:t>
            </a:r>
            <a:endParaRPr lang="en-US" dirty="0"/>
          </a:p>
        </p:txBody>
      </p:sp>
      <p:sp>
        <p:nvSpPr>
          <p:cNvPr id="4" name="Slide Number Placeholder 3"/>
          <p:cNvSpPr>
            <a:spLocks noGrp="1"/>
          </p:cNvSpPr>
          <p:nvPr>
            <p:ph type="sldNum" sz="quarter" idx="10"/>
          </p:nvPr>
        </p:nvSpPr>
        <p:spPr/>
        <p:txBody>
          <a:bodyPr/>
          <a:lstStyle/>
          <a:p>
            <a:fld id="{CED1EE26-764A-A24E-8095-15384939903C}" type="slidenum">
              <a:rPr lang="en-US" smtClean="0"/>
              <a:pPr/>
              <a:t>62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45300005"/>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Advisory</a:t>
            </a:r>
            <a:r>
              <a:rPr lang="en-US" baseline="0" dirty="0" smtClean="0"/>
              <a:t> board concluded that ‘</a:t>
            </a:r>
            <a:r>
              <a:rPr lang="en-US" sz="1200" b="0" i="0" u="none" strike="noStrike" kern="1200" baseline="0" dirty="0" smtClean="0">
                <a:solidFill>
                  <a:schemeClr val="tx1"/>
                </a:solidFill>
                <a:latin typeface="+mn-lt"/>
                <a:ea typeface="+mn-ea"/>
                <a:cs typeface="+mn-cs"/>
              </a:rPr>
              <a:t>Points 1,2,3 and 9 are the most pressing issues at the moment and should be addressed over the next year of the project.’</a:t>
            </a:r>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76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8617058"/>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more detailed and frequently updated view</a:t>
            </a:r>
            <a:r>
              <a:rPr lang="en-US" baseline="0" dirty="0" smtClean="0"/>
              <a:t> of</a:t>
            </a:r>
            <a:r>
              <a:rPr lang="en-US" dirty="0" smtClean="0"/>
              <a:t> where Phenoscape activities</a:t>
            </a:r>
            <a:r>
              <a:rPr lang="en-US" baseline="0" dirty="0" smtClean="0"/>
              <a:t> are focused is available here: https://</a:t>
            </a:r>
            <a:r>
              <a:rPr lang="en-US" baseline="0" dirty="0" err="1" smtClean="0"/>
              <a:t>trello.com</a:t>
            </a:r>
            <a:r>
              <a:rPr lang="en-US" baseline="0" dirty="0" smtClean="0"/>
              <a:t>/board/</a:t>
            </a:r>
            <a:r>
              <a:rPr lang="en-US" baseline="0" dirty="0" err="1" smtClean="0"/>
              <a:t>phenoscape</a:t>
            </a:r>
            <a:r>
              <a:rPr lang="en-US" baseline="0" dirty="0" smtClean="0"/>
              <a:t>-roadmap/4f32d0f878a42fbb09094126</a:t>
            </a:r>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32874500"/>
      </p:ext>
    </p:extLst>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78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42763416"/>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Advisory</a:t>
            </a:r>
            <a:r>
              <a:rPr lang="en-US" baseline="0" dirty="0" smtClean="0"/>
              <a:t> board concluded that ‘</a:t>
            </a:r>
            <a:r>
              <a:rPr lang="en-US" sz="1200" b="0" i="0" u="none" strike="noStrike" kern="1200" baseline="0" dirty="0" smtClean="0">
                <a:solidFill>
                  <a:schemeClr val="tx1"/>
                </a:solidFill>
                <a:latin typeface="+mn-lt"/>
                <a:ea typeface="+mn-ea"/>
                <a:cs typeface="+mn-cs"/>
              </a:rPr>
              <a:t>Points 1,2,3 and 9 are the most pressing issues at the moment and should be addressed over the next year of the project.’</a:t>
            </a:r>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18617058"/>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F137CA-795B-A94C-A64B-4EEAA9FAFB30}" type="slidenum">
              <a:rPr lang="en-US" smtClean="0"/>
              <a:pPr/>
              <a:t>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31317721"/>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General</a:t>
            </a:r>
            <a:r>
              <a:rPr lang="en-US" baseline="0" dirty="0" smtClean="0"/>
              <a:t> procedure taken in addressing group 1 issues:</a:t>
            </a:r>
          </a:p>
          <a:p>
            <a:r>
              <a:rPr lang="en-US" baseline="0" dirty="0" smtClean="0"/>
              <a:t>1. </a:t>
            </a:r>
            <a:r>
              <a:rPr lang="en-US" dirty="0" smtClean="0"/>
              <a:t>Identify patterns in human </a:t>
            </a:r>
            <a:r>
              <a:rPr lang="en-US" dirty="0" err="1" smtClean="0"/>
              <a:t>curation</a:t>
            </a:r>
            <a:r>
              <a:rPr lang="en-US" dirty="0" smtClean="0"/>
              <a:t> results</a:t>
            </a:r>
          </a:p>
          <a:p>
            <a:r>
              <a:rPr lang="en-US" dirty="0" smtClean="0"/>
              <a:t>2. Code to make CharaParser correctly recognize and process these patterns</a:t>
            </a:r>
          </a:p>
          <a:p>
            <a:r>
              <a:rPr lang="en-US" dirty="0" smtClean="0"/>
              <a:t>3. Test the implementation</a:t>
            </a:r>
          </a:p>
          <a:p>
            <a:endParaRPr lang="en-US" dirty="0"/>
          </a:p>
        </p:txBody>
      </p:sp>
      <p:sp>
        <p:nvSpPr>
          <p:cNvPr id="4" name="Slide Number Placeholder 3"/>
          <p:cNvSpPr>
            <a:spLocks noGrp="1"/>
          </p:cNvSpPr>
          <p:nvPr>
            <p:ph type="sldNum" sz="quarter" idx="10"/>
          </p:nvPr>
        </p:nvSpPr>
        <p:spPr/>
        <p:txBody>
          <a:bodyPr/>
          <a:lstStyle/>
          <a:p>
            <a:fld id="{E755026B-51D0-447E-A147-08A8F2B355A4}"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9. Advisory Board:</a:t>
            </a:r>
            <a:r>
              <a:rPr lang="en-US" baseline="0" dirty="0" smtClean="0"/>
              <a:t> concern over implementing the ontology term broker with NCBO tools</a:t>
            </a:r>
            <a:endParaRPr lang="en-US" dirty="0"/>
          </a:p>
        </p:txBody>
      </p:sp>
      <p:sp>
        <p:nvSpPr>
          <p:cNvPr id="4" name="Slide Number Placeholder 3"/>
          <p:cNvSpPr>
            <a:spLocks noGrp="1"/>
          </p:cNvSpPr>
          <p:nvPr>
            <p:ph type="sldNum" sz="quarter" idx="10"/>
          </p:nvPr>
        </p:nvSpPr>
        <p:spPr/>
        <p:txBody>
          <a:bodyPr/>
          <a:lstStyle/>
          <a:p>
            <a:fld id="{5D748A76-34E5-524A-87FE-8135A23279F1}" type="slidenum">
              <a:rPr lang="en-US" smtClean="0"/>
              <a:pPr/>
              <a:t>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IRI=Int’l Resource</a:t>
            </a:r>
            <a:r>
              <a:rPr lang="en-US" baseline="0" dirty="0" smtClean="0"/>
              <a:t> Identifier,</a:t>
            </a:r>
            <a:r>
              <a:rPr lang="en-US" dirty="0" smtClean="0"/>
              <a:t> a generalized</a:t>
            </a:r>
            <a:r>
              <a:rPr lang="en-US" baseline="0" dirty="0" smtClean="0"/>
              <a:t> URI that permits Unicode characters</a:t>
            </a:r>
            <a:endParaRPr lang="en-US" dirty="0"/>
          </a:p>
        </p:txBody>
      </p:sp>
      <p:sp>
        <p:nvSpPr>
          <p:cNvPr id="4" name="Slide Number Placeholder 3"/>
          <p:cNvSpPr>
            <a:spLocks noGrp="1"/>
          </p:cNvSpPr>
          <p:nvPr>
            <p:ph type="sldNum" sz="quarter" idx="10"/>
          </p:nvPr>
        </p:nvSpPr>
        <p:spPr/>
        <p:txBody>
          <a:bodyPr/>
          <a:lstStyle/>
          <a:p>
            <a:fld id="{5D748A76-34E5-524A-87FE-8135A23279F1}" type="slidenum">
              <a:rPr lang="en-US" smtClean="0"/>
              <a:pPr/>
              <a:t>18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5673500"/>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D3C3AC-10C4-9546-9641-0BE5AAECA30E}" type="slidenum">
              <a:rPr lang="en-US" smtClean="0"/>
              <a:pPr/>
              <a:t>20</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76706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16B1EC1-4674-C143-8117-342254523478}" type="datetime1">
              <a:rPr lang="en-US" smtClean="0"/>
              <a:pPr/>
              <a:t>12/4/12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999870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80D265-1F3F-5842-92F1-F16035A1C0CC}" type="datetime1">
              <a:rPr lang="en-US" smtClean="0"/>
              <a:pPr/>
              <a:t>12/4/12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7250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7C8559-A175-4A40-A20D-EA6FA4F7E213}" type="datetime1">
              <a:rPr lang="en-US" smtClean="0"/>
              <a:pPr/>
              <a:t>12/4/12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4011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2E79CB-4888-EB44-9E66-A1F88A8A3068}" type="datetime1">
              <a:rPr lang="en-US" smtClean="0"/>
              <a:pPr/>
              <a:t>12/4/12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16518607"/>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753736-3FFB-634F-B48B-B974377BF4B7}" type="datetime1">
              <a:rPr lang="en-US" smtClean="0"/>
              <a:pPr/>
              <a:t>12/4/12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34826692"/>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5B3FAB-0B34-AF4B-9557-9F88036D1013}" type="datetime1">
              <a:rPr lang="en-US" smtClean="0"/>
              <a:pPr/>
              <a:t>12/4/12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4998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DDED9A-7C7D-3142-8F31-26951E9CF409}" type="datetime1">
              <a:rPr lang="en-US" smtClean="0"/>
              <a:pPr/>
              <a:t>12/4/12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49307776"/>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82C3A6-9B64-1C49-BEE2-E53328E1DB1D}" type="datetime1">
              <a:rPr lang="en-US" smtClean="0"/>
              <a:pPr/>
              <a:t>12/4/12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190694006"/>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210A5F-4C0F-AF47-A0D1-77137851E0BF}" type="datetime1">
              <a:rPr lang="en-US" smtClean="0"/>
              <a:pPr/>
              <a:t>12/4/12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02058589"/>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54DA4E-DCA9-B54F-BB1B-E02155675B84}" type="datetime1">
              <a:rPr lang="en-US" smtClean="0"/>
              <a:pPr/>
              <a:t>12/4/12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67437175"/>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CBAB3E-596C-1940-BEBA-9EBF3A8F776E}" type="datetime1">
              <a:rPr lang="en-US" smtClean="0"/>
              <a:pPr/>
              <a:t>12/4/12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08623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408D1-8C5F-4844-AD37-026DC7642490}" type="datetime1">
              <a:rPr lang="en-US" smtClean="0"/>
              <a:pPr/>
              <a:t>12/4/12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3515C-C93F-5949-8B05-7118556C9C30}" type="slidenum">
              <a:rPr lang="en-US" smtClean="0"/>
              <a:pPr/>
              <a:t>‹#›</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85825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henoscape.svn.sourceforge.net/viewvc/phenoscape/trunk/vocab/edit/phenoscape-ext.owl?view=lo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phenoscape.org/wiki/Ontology_workflow"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hyperlink" Target="http://purl.obolibrary.org/obo/vto.ow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bit.ly/HDniSS" TargetMode="External"/><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microsoft.com/office/2007/relationships/hdphoto" Target="../media/hdphoto5.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microsoft.com/office/2007/relationships/hdphoto" Target="../media/hdphoto6.wdp"/></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microsoft.com/office/2007/relationships/hdphoto" Target="../media/hdphoto7.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microsoft.com/office/2007/relationships/hdphoto" Target="../media/hdphoto8.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phenoscape/phenoscape-kb"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 Id="rId3" Type="http://schemas.microsoft.com/office/2007/relationships/hdphoto" Target="../media/hdphoto9.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phenoscape.org/wiki/Publications_and_Posters" TargetMode="External"/><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584200" y="1752600"/>
            <a:ext cx="7772400" cy="1470025"/>
          </a:xfrm>
        </p:spPr>
        <p:txBody>
          <a:bodyPr>
            <a:normAutofit fontScale="90000"/>
          </a:bodyPr>
          <a:lstStyle/>
          <a:p>
            <a:r>
              <a:rPr lang="en-US" dirty="0" smtClean="0"/>
              <a:t>Advisory Board Meeting</a:t>
            </a:r>
            <a:br>
              <a:rPr lang="en-US" dirty="0" smtClean="0"/>
            </a:br>
            <a:r>
              <a:rPr lang="en-US" sz="3111" dirty="0" smtClean="0"/>
              <a:t>(electronic)</a:t>
            </a:r>
            <a:r>
              <a:rPr lang="en-US" sz="2700" dirty="0" smtClean="0"/>
              <a:t/>
            </a:r>
            <a:br>
              <a:rPr lang="en-US" sz="2700" dirty="0" smtClean="0"/>
            </a:br>
            <a:r>
              <a:rPr lang="en-US" sz="2700" dirty="0" smtClean="0"/>
              <a:t>December 4, 2012</a:t>
            </a:r>
            <a:endParaRPr lang="en-US" dirty="0"/>
          </a:p>
        </p:txBody>
      </p:sp>
      <p:pic>
        <p:nvPicPr>
          <p:cNvPr id="4" name="Picture 3"/>
          <p:cNvPicPr>
            <a:picLocks noChangeAspect="1"/>
          </p:cNvPicPr>
          <p:nvPr/>
        </p:nvPicPr>
        <p:blipFill>
          <a:blip r:embed="rId2"/>
          <a:stretch>
            <a:fillRect/>
          </a:stretch>
        </p:blipFill>
        <p:spPr>
          <a:xfrm>
            <a:off x="2586648" y="395111"/>
            <a:ext cx="3966552" cy="1012042"/>
          </a:xfrm>
          <a:prstGeom prst="rect">
            <a:avLst/>
          </a:prstGeom>
        </p:spPr>
      </p:pic>
      <p:sp>
        <p:nvSpPr>
          <p:cNvPr id="5" name="Slide Number Placeholder 4"/>
          <p:cNvSpPr>
            <a:spLocks noGrp="1"/>
          </p:cNvSpPr>
          <p:nvPr>
            <p:ph type="sldNum" sz="quarter" idx="12"/>
          </p:nvPr>
        </p:nvSpPr>
        <p:spPr/>
        <p:txBody>
          <a:bodyPr/>
          <a:lstStyle/>
          <a:p>
            <a:fld id="{9953515C-C93F-5949-8B05-7118556C9C30}" type="slidenum">
              <a:rPr lang="en-US" smtClean="0"/>
              <a:pPr/>
              <a:t>1</a:t>
            </a:fld>
            <a:endParaRPr lang="en-US"/>
          </a:p>
        </p:txBody>
      </p:sp>
      <p:sp>
        <p:nvSpPr>
          <p:cNvPr id="6" name="Content Placeholder 6"/>
          <p:cNvSpPr txBox="1">
            <a:spLocks/>
          </p:cNvSpPr>
          <p:nvPr/>
        </p:nvSpPr>
        <p:spPr>
          <a:xfrm>
            <a:off x="2155826" y="3522133"/>
            <a:ext cx="5117042" cy="2334578"/>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p>
            <a:pPr marL="607197" marR="0" lvl="0" indent="-401822" algn="l" defTabSz="457200" rtl="0" eaLnBrk="1" fontAlgn="auto" latinLnBrk="0" hangingPunct="1">
              <a:lnSpc>
                <a:spcPct val="100000"/>
              </a:lnSpc>
              <a:spcBef>
                <a:spcPct val="20000"/>
              </a:spcBef>
              <a:spcAft>
                <a:spcPts val="0"/>
              </a:spcAft>
              <a:buClrTx/>
              <a:buSzTx/>
              <a:buFont typeface="Arial"/>
              <a:buAutoNum type="romanUcPeriod"/>
              <a:tabLst/>
              <a:defRPr/>
            </a:pPr>
            <a:r>
              <a:rPr kumimoji="0" lang="en-US" sz="2200" b="0" i="0" u="none" strike="noStrike" kern="1200" cap="none" spc="0" normalizeH="0" baseline="0" noProof="0" dirty="0" smtClean="0">
                <a:ln>
                  <a:noFill/>
                </a:ln>
                <a:solidFill>
                  <a:schemeClr val="dk1"/>
                </a:solidFill>
                <a:effectLst/>
                <a:uLnTx/>
                <a:uFillTx/>
                <a:latin typeface="+mn-lt"/>
                <a:ea typeface="+mn-ea"/>
                <a:cs typeface="+mn-cs"/>
              </a:rPr>
              <a:t>Introductions</a:t>
            </a:r>
          </a:p>
          <a:p>
            <a:pPr marL="607197" marR="0" lvl="0" indent="-401822" algn="l" defTabSz="457200" rtl="0" eaLnBrk="1" fontAlgn="auto" latinLnBrk="0" hangingPunct="1">
              <a:lnSpc>
                <a:spcPct val="100000"/>
              </a:lnSpc>
              <a:spcBef>
                <a:spcPct val="20000"/>
              </a:spcBef>
              <a:spcAft>
                <a:spcPts val="0"/>
              </a:spcAft>
              <a:buClrTx/>
              <a:buSzTx/>
              <a:buFont typeface="Arial"/>
              <a:buAutoNum type="romanUcPeriod"/>
              <a:tabLst/>
              <a:defRPr/>
            </a:pPr>
            <a:r>
              <a:rPr kumimoji="0" lang="en-US" sz="2200" b="0" i="0" u="none" strike="noStrike" kern="1200" cap="none" spc="0" normalizeH="0" baseline="0" noProof="0" dirty="0" smtClean="0">
                <a:ln>
                  <a:noFill/>
                </a:ln>
                <a:solidFill>
                  <a:schemeClr val="dk1"/>
                </a:solidFill>
                <a:effectLst/>
                <a:uLnTx/>
                <a:uFillTx/>
                <a:latin typeface="+mn-lt"/>
                <a:ea typeface="+mn-ea"/>
                <a:cs typeface="+mn-cs"/>
              </a:rPr>
              <a:t>Project updates </a:t>
            </a:r>
          </a:p>
          <a:p>
            <a:pPr marL="607197" marR="0" lvl="0" indent="-401822" algn="l" defTabSz="457200" rtl="0" eaLnBrk="1" fontAlgn="auto" latinLnBrk="0" hangingPunct="1">
              <a:lnSpc>
                <a:spcPct val="100000"/>
              </a:lnSpc>
              <a:spcBef>
                <a:spcPct val="20000"/>
              </a:spcBef>
              <a:spcAft>
                <a:spcPts val="0"/>
              </a:spcAft>
              <a:buClrTx/>
              <a:buSzTx/>
              <a:buFont typeface="Arial"/>
              <a:buAutoNum type="romanUcPeriod"/>
              <a:tabLst/>
              <a:defRPr/>
            </a:pPr>
            <a:r>
              <a:rPr kumimoji="0" lang="en-US" sz="2200" b="0" i="0" u="none" strike="noStrike" kern="1200" cap="none" spc="0" normalizeH="0" baseline="0" noProof="0" dirty="0" smtClean="0">
                <a:ln>
                  <a:noFill/>
                </a:ln>
                <a:solidFill>
                  <a:schemeClr val="dk1"/>
                </a:solidFill>
                <a:effectLst/>
                <a:uLnTx/>
                <a:uFillTx/>
                <a:latin typeface="+mn-lt"/>
                <a:ea typeface="+mn-ea"/>
                <a:cs typeface="+mn-cs"/>
              </a:rPr>
              <a:t>Upcoming plans</a:t>
            </a:r>
          </a:p>
          <a:p>
            <a:pPr marL="607197" marR="0" lvl="0" indent="-401822" algn="l" defTabSz="457200" rtl="0" eaLnBrk="1" fontAlgn="auto" latinLnBrk="0" hangingPunct="1">
              <a:lnSpc>
                <a:spcPct val="100000"/>
              </a:lnSpc>
              <a:spcBef>
                <a:spcPct val="20000"/>
              </a:spcBef>
              <a:spcAft>
                <a:spcPts val="0"/>
              </a:spcAft>
              <a:buClrTx/>
              <a:buSzTx/>
              <a:buFont typeface="Arial"/>
              <a:buAutoNum type="romanUcPeriod"/>
              <a:tabLst/>
              <a:defRPr/>
            </a:pPr>
            <a:r>
              <a:rPr kumimoji="0" lang="en-US" sz="2200" b="0" i="0" u="none" strike="noStrike" kern="1200" cap="none" spc="0" normalizeH="0" baseline="0" noProof="0" dirty="0" smtClean="0">
                <a:ln>
                  <a:noFill/>
                </a:ln>
                <a:solidFill>
                  <a:schemeClr val="dk1"/>
                </a:solidFill>
                <a:effectLst/>
                <a:uLnTx/>
                <a:uFillTx/>
                <a:latin typeface="+mn-lt"/>
                <a:ea typeface="+mn-ea"/>
                <a:cs typeface="+mn-cs"/>
              </a:rPr>
              <a:t>Q&amp;A and discussion</a:t>
            </a:r>
          </a:p>
          <a:p>
            <a:pPr marL="607197" marR="0" lvl="0" indent="-401822" algn="l" defTabSz="457200" rtl="0" eaLnBrk="1" fontAlgn="auto" latinLnBrk="0" hangingPunct="1">
              <a:lnSpc>
                <a:spcPct val="100000"/>
              </a:lnSpc>
              <a:spcBef>
                <a:spcPct val="20000"/>
              </a:spcBef>
              <a:spcAft>
                <a:spcPts val="0"/>
              </a:spcAft>
              <a:buClrTx/>
              <a:buSzTx/>
              <a:buFont typeface="Arial"/>
              <a:buAutoNum type="romanUcPeriod"/>
              <a:tabLst/>
              <a:defRPr/>
            </a:pPr>
            <a:r>
              <a:rPr kumimoji="0" lang="en-US" sz="2200" b="0" i="0" u="none" strike="noStrike" kern="1200" cap="none" spc="0" normalizeH="0" baseline="0" noProof="0" dirty="0" smtClean="0">
                <a:ln>
                  <a:noFill/>
                </a:ln>
                <a:solidFill>
                  <a:schemeClr val="dk1"/>
                </a:solidFill>
                <a:effectLst/>
                <a:uLnTx/>
                <a:uFillTx/>
                <a:latin typeface="+mn-lt"/>
                <a:ea typeface="+mn-ea"/>
                <a:cs typeface="+mn-cs"/>
              </a:rPr>
              <a:t>Spring 2013 AB meeting</a:t>
            </a: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60905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Addressed</a:t>
            </a:r>
            <a:endParaRPr lang="en-US" dirty="0"/>
          </a:p>
        </p:txBody>
      </p:sp>
      <p:sp>
        <p:nvSpPr>
          <p:cNvPr id="3" name="Content Placeholder 2"/>
          <p:cNvSpPr>
            <a:spLocks noGrp="1"/>
          </p:cNvSpPr>
          <p:nvPr>
            <p:ph idx="1"/>
          </p:nvPr>
        </p:nvSpPr>
        <p:spPr/>
        <p:txBody>
          <a:bodyPr/>
          <a:lstStyle/>
          <a:p>
            <a:r>
              <a:rPr lang="en-US" dirty="0" smtClean="0"/>
              <a:t>BSPO (Spatial Ontology)</a:t>
            </a:r>
          </a:p>
          <a:p>
            <a:pPr lvl="1"/>
            <a:r>
              <a:rPr lang="en-US" dirty="0" smtClean="0"/>
              <a:t>Mapping to non-synonyms in ontology</a:t>
            </a:r>
          </a:p>
          <a:p>
            <a:pPr lvl="2"/>
            <a:r>
              <a:rPr lang="en-US" dirty="0" err="1" smtClean="0"/>
              <a:t>Eg</a:t>
            </a:r>
            <a:r>
              <a:rPr lang="en-US" dirty="0" smtClean="0"/>
              <a:t>. proximal portion -&gt; proximal region</a:t>
            </a:r>
          </a:p>
          <a:p>
            <a:pPr lvl="1"/>
            <a:r>
              <a:rPr lang="en-US" dirty="0" smtClean="0"/>
              <a:t>Implicit </a:t>
            </a:r>
            <a:r>
              <a:rPr lang="en-US" dirty="0" err="1" smtClean="0"/>
              <a:t>part_of</a:t>
            </a:r>
            <a:r>
              <a:rPr lang="en-US" dirty="0" smtClean="0"/>
              <a:t> relation</a:t>
            </a:r>
          </a:p>
          <a:p>
            <a:pPr lvl="2"/>
            <a:r>
              <a:rPr lang="en-US" dirty="0" err="1" smtClean="0"/>
              <a:t>Eg</a:t>
            </a:r>
            <a:r>
              <a:rPr lang="en-US" dirty="0" smtClean="0"/>
              <a:t>. </a:t>
            </a:r>
            <a:r>
              <a:rPr lang="en-US" b="1" dirty="0" smtClean="0"/>
              <a:t>anterior</a:t>
            </a:r>
            <a:r>
              <a:rPr lang="en-US" dirty="0" smtClean="0"/>
              <a:t> coracoid process -&gt; </a:t>
            </a:r>
          </a:p>
          <a:p>
            <a:pPr lvl="2">
              <a:buNone/>
            </a:pPr>
            <a:r>
              <a:rPr lang="en-US" dirty="0" smtClean="0"/>
              <a:t>          </a:t>
            </a:r>
            <a:r>
              <a:rPr lang="en-US" b="1" dirty="0" smtClean="0"/>
              <a:t>anterior region(</a:t>
            </a:r>
            <a:r>
              <a:rPr lang="en-US" b="1" dirty="0" err="1" smtClean="0"/>
              <a:t>part_of</a:t>
            </a:r>
            <a:r>
              <a:rPr lang="en-US" b="1" dirty="0" smtClean="0"/>
              <a:t> </a:t>
            </a:r>
            <a:r>
              <a:rPr lang="en-US" dirty="0" smtClean="0"/>
              <a:t>(coracoid))</a:t>
            </a:r>
          </a:p>
          <a:p>
            <a:pPr lvl="1"/>
            <a:r>
              <a:rPr lang="en-US" dirty="0" smtClean="0"/>
              <a:t>Spatial terms used as adverbs</a:t>
            </a:r>
          </a:p>
          <a:p>
            <a:pPr lvl="2"/>
            <a:r>
              <a:rPr lang="en-US" dirty="0" err="1" smtClean="0"/>
              <a:t>Eg</a:t>
            </a:r>
            <a:r>
              <a:rPr lang="en-US" dirty="0" smtClean="0"/>
              <a:t>. … red </a:t>
            </a:r>
            <a:r>
              <a:rPr lang="en-US" b="1" dirty="0" smtClean="0"/>
              <a:t>dorsally</a:t>
            </a:r>
            <a:r>
              <a:rPr lang="en-US" dirty="0" smtClean="0"/>
              <a:t> -&gt; </a:t>
            </a:r>
            <a:r>
              <a:rPr lang="en-US" b="1" dirty="0" smtClean="0"/>
              <a:t>dorsal region </a:t>
            </a:r>
            <a:r>
              <a:rPr lang="en-US" dirty="0" smtClean="0"/>
              <a:t>of … is red</a:t>
            </a:r>
          </a:p>
          <a:p>
            <a:pPr lvl="1">
              <a:buNone/>
            </a:pP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10</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742847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Currently Working on</a:t>
            </a:r>
            <a:endParaRPr lang="en-US" dirty="0"/>
          </a:p>
        </p:txBody>
      </p:sp>
      <p:sp>
        <p:nvSpPr>
          <p:cNvPr id="3" name="Content Placeholder 2"/>
          <p:cNvSpPr>
            <a:spLocks noGrp="1"/>
          </p:cNvSpPr>
          <p:nvPr>
            <p:ph idx="1"/>
          </p:nvPr>
        </p:nvSpPr>
        <p:spPr/>
        <p:txBody>
          <a:bodyPr>
            <a:normAutofit lnSpcReduction="10000"/>
          </a:bodyPr>
          <a:lstStyle/>
          <a:p>
            <a:r>
              <a:rPr lang="en-US" dirty="0" smtClean="0"/>
              <a:t>Relational Slim</a:t>
            </a:r>
          </a:p>
          <a:p>
            <a:pPr lvl="1"/>
            <a:r>
              <a:rPr lang="en-US" dirty="0" smtClean="0"/>
              <a:t>Providing methods to retrieve all terms in relational slim -- optimization of ontology lookup</a:t>
            </a:r>
          </a:p>
          <a:p>
            <a:pPr lvl="1"/>
            <a:r>
              <a:rPr lang="en-US" dirty="0" smtClean="0"/>
              <a:t>Enforce: If entity and related entity are both present, the quality must be from relational slim</a:t>
            </a:r>
          </a:p>
          <a:p>
            <a:r>
              <a:rPr lang="en-US" dirty="0" smtClean="0"/>
              <a:t>Binary statements (absent/present, yes/no)</a:t>
            </a:r>
          </a:p>
          <a:p>
            <a:pPr lvl="1"/>
            <a:r>
              <a:rPr lang="en-US" dirty="0" smtClean="0"/>
              <a:t>“quadrate , </a:t>
            </a:r>
            <a:r>
              <a:rPr lang="en-US" dirty="0" err="1" smtClean="0"/>
              <a:t>dorsoventrally</a:t>
            </a:r>
            <a:r>
              <a:rPr lang="en-US" dirty="0" smtClean="0"/>
              <a:t> oriented crest located on the posterior side “</a:t>
            </a:r>
          </a:p>
          <a:p>
            <a:pPr lvl="2"/>
            <a:r>
              <a:rPr lang="en-US" dirty="0" smtClean="0"/>
              <a:t>absent</a:t>
            </a:r>
          </a:p>
          <a:p>
            <a:pPr lvl="2"/>
            <a:r>
              <a:rPr lang="en-US" dirty="0" smtClean="0"/>
              <a:t>present</a:t>
            </a:r>
          </a:p>
          <a:p>
            <a:pPr lvl="1"/>
            <a:endParaRPr lang="en-US" dirty="0" smtClean="0"/>
          </a:p>
        </p:txBody>
      </p:sp>
      <p:sp>
        <p:nvSpPr>
          <p:cNvPr id="4" name="Slide Number Placeholder 3"/>
          <p:cNvSpPr>
            <a:spLocks noGrp="1"/>
          </p:cNvSpPr>
          <p:nvPr>
            <p:ph type="sldNum" sz="quarter" idx="12"/>
          </p:nvPr>
        </p:nvSpPr>
        <p:spPr/>
        <p:txBody>
          <a:bodyPr/>
          <a:lstStyle/>
          <a:p>
            <a:fld id="{9953515C-C93F-5949-8B05-7118556C9C30}" type="slidenum">
              <a:rPr lang="en-US" smtClean="0"/>
              <a:pPr/>
              <a:t>11</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2039349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Plans</a:t>
            </a:r>
            <a:endParaRPr lang="en-US" dirty="0"/>
          </a:p>
        </p:txBody>
      </p:sp>
      <p:sp>
        <p:nvSpPr>
          <p:cNvPr id="3" name="Content Placeholder 2"/>
          <p:cNvSpPr>
            <a:spLocks noGrp="1"/>
          </p:cNvSpPr>
          <p:nvPr>
            <p:ph idx="1"/>
          </p:nvPr>
        </p:nvSpPr>
        <p:spPr/>
        <p:txBody>
          <a:bodyPr/>
          <a:lstStyle/>
          <a:p>
            <a:r>
              <a:rPr lang="en-US" dirty="0" smtClean="0"/>
              <a:t>Working with others (Melissa, Jim, </a:t>
            </a:r>
            <a:r>
              <a:rPr lang="en-US" dirty="0" err="1" smtClean="0"/>
              <a:t>Wasila</a:t>
            </a:r>
            <a:r>
              <a:rPr lang="en-US" dirty="0" smtClean="0"/>
              <a:t>, Alex, etc.) to identify </a:t>
            </a:r>
            <a:r>
              <a:rPr lang="en-US" dirty="0" err="1" smtClean="0"/>
              <a:t>curation</a:t>
            </a:r>
            <a:r>
              <a:rPr lang="en-US" dirty="0" smtClean="0"/>
              <a:t> patterns</a:t>
            </a:r>
          </a:p>
          <a:p>
            <a:r>
              <a:rPr lang="en-US" dirty="0" smtClean="0"/>
              <a:t>Implement these patterns in </a:t>
            </a:r>
            <a:r>
              <a:rPr lang="en-US" dirty="0" err="1" smtClean="0"/>
              <a:t>CharaParser.EQ</a:t>
            </a:r>
            <a:r>
              <a:rPr lang="en-US" dirty="0" smtClean="0"/>
              <a:t> Generator</a:t>
            </a:r>
          </a:p>
          <a:p>
            <a:r>
              <a:rPr lang="en-US" dirty="0" smtClean="0"/>
              <a:t>Address group 2 issues (i.e., XML to EQ) by better utilizing the knowledge coded in ontologies</a:t>
            </a:r>
          </a:p>
          <a:p>
            <a:pPr>
              <a:buNone/>
            </a:pP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892969" y="381000"/>
            <a:ext cx="7358063" cy="1071563"/>
          </a:xfrm>
          <a:ln/>
        </p:spPr>
        <p:txBody>
          <a:bodyPr>
            <a:normAutofit fontScale="90000"/>
          </a:bodyPr>
          <a:lstStyle/>
          <a:p>
            <a:r>
              <a:rPr lang="en-US" dirty="0" smtClean="0"/>
              <a:t>1.</a:t>
            </a:r>
            <a:r>
              <a:rPr lang="en-US" dirty="0" smtClean="0"/>
              <a:t> Curation </a:t>
            </a:r>
            <a:r>
              <a:rPr lang="en-US" dirty="0" smtClean="0"/>
              <a:t>workflow</a:t>
            </a:r>
            <a:br>
              <a:rPr lang="en-US" dirty="0" smtClean="0"/>
            </a:br>
            <a:r>
              <a:rPr lang="en-US" dirty="0" smtClean="0"/>
              <a:t>1b. Ontology Term </a:t>
            </a:r>
            <a:r>
              <a:rPr lang="en-US" dirty="0"/>
              <a:t>Broker</a:t>
            </a:r>
          </a:p>
        </p:txBody>
      </p:sp>
      <p:sp>
        <p:nvSpPr>
          <p:cNvPr id="15362" name="Rectangle 2"/>
          <p:cNvSpPr>
            <a:spLocks noGrp="1" noChangeArrowheads="1"/>
          </p:cNvSpPr>
          <p:nvPr>
            <p:ph type="body" idx="1"/>
          </p:nvPr>
        </p:nvSpPr>
        <p:spPr>
          <a:xfrm>
            <a:off x="406400" y="1761010"/>
            <a:ext cx="8534399" cy="4960465"/>
          </a:xfrm>
          <a:ln/>
        </p:spPr>
        <p:txBody>
          <a:bodyPr/>
          <a:lstStyle/>
          <a:p>
            <a:pPr marL="625056"/>
            <a:r>
              <a:rPr lang="en-US" sz="2500" dirty="0"/>
              <a:t>Goal: remove bottleneck created by encountering missing ontology terms during annotation work</a:t>
            </a:r>
          </a:p>
          <a:p>
            <a:pPr marL="625056"/>
            <a:r>
              <a:rPr lang="en-US" sz="2500" dirty="0"/>
              <a:t>Progress since April 2012: working system is in </a:t>
            </a:r>
            <a:r>
              <a:rPr lang="en-US" sz="2500" dirty="0" smtClean="0"/>
              <a:t>place</a:t>
            </a:r>
            <a:r>
              <a:rPr lang="en-US" sz="2500" baseline="30000" dirty="0" smtClean="0"/>
              <a:t>9</a:t>
            </a:r>
          </a:p>
          <a:p>
            <a:pPr marL="937584" lvl="1"/>
            <a:r>
              <a:rPr lang="en-US" sz="2500" dirty="0" err="1"/>
              <a:t>Phenex</a:t>
            </a:r>
            <a:r>
              <a:rPr lang="en-US" sz="2500" dirty="0"/>
              <a:t> request interface</a:t>
            </a:r>
          </a:p>
          <a:p>
            <a:pPr marL="937584" lvl="1"/>
            <a:r>
              <a:rPr lang="en-US" sz="2500" dirty="0"/>
              <a:t>Provisional term management web interface</a:t>
            </a:r>
          </a:p>
          <a:p>
            <a:pPr marL="937584" lvl="1"/>
            <a:r>
              <a:rPr lang="en-US" sz="2500" dirty="0" err="1" smtClean="0"/>
              <a:t>Phenex</a:t>
            </a:r>
            <a:r>
              <a:rPr lang="en-US" sz="2500" dirty="0" smtClean="0"/>
              <a:t> auto</a:t>
            </a:r>
            <a:r>
              <a:rPr lang="en-US" sz="2500" dirty="0"/>
              <a:t>-update of implemented provisional terms</a:t>
            </a:r>
          </a:p>
          <a:p>
            <a:pPr marL="937584" lvl="1"/>
            <a:r>
              <a:rPr lang="en-US" sz="2500" dirty="0"/>
              <a:t>Lightweight solution: meets our needs, avoids development of elaborate back-end by using </a:t>
            </a:r>
            <a:r>
              <a:rPr lang="en-US" sz="2500" dirty="0" err="1"/>
              <a:t>Bioportal</a:t>
            </a:r>
            <a:r>
              <a:rPr lang="en-US" sz="2500" dirty="0"/>
              <a:t> provisional term services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13</a:t>
            </a:fld>
            <a:endParaRPr lang="en-US"/>
          </a:p>
        </p:txBody>
      </p:sp>
      <p:pic>
        <p:nvPicPr>
          <p:cNvPr id="5" name="Picture 4"/>
          <p:cNvPicPr>
            <a:picLocks noChangeAspect="1"/>
          </p:cNvPicPr>
          <p:nvPr/>
        </p:nvPicPr>
        <p:blipFill>
          <a:blip r:embed="rId3"/>
          <a:stretch>
            <a:fillRect/>
          </a:stretch>
        </p:blipFill>
        <p:spPr>
          <a:xfrm>
            <a:off x="85941" y="57288"/>
            <a:ext cx="2198202" cy="560858"/>
          </a:xfrm>
          <a:prstGeom prst="rect">
            <a:avLst/>
          </a:prstGeom>
        </p:spPr>
      </p:pic>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ln/>
        </p:spPr>
        <p:txBody>
          <a:bodyPr/>
          <a:lstStyle/>
          <a:p>
            <a:r>
              <a:rPr lang="en-US" dirty="0" smtClean="0"/>
              <a:t>Term broker workflow</a:t>
            </a:r>
            <a:endParaRPr lang="en-US" dirty="0"/>
          </a:p>
        </p:txBody>
      </p:sp>
      <p:sp>
        <p:nvSpPr>
          <p:cNvPr id="16386" name="Rectangle 2"/>
          <p:cNvSpPr>
            <a:spLocks noGrp="1" noChangeArrowheads="1"/>
          </p:cNvSpPr>
          <p:nvPr>
            <p:ph type="body" idx="1"/>
          </p:nvPr>
        </p:nvSpPr>
        <p:spPr>
          <a:xfrm>
            <a:off x="892969" y="1875235"/>
            <a:ext cx="7358063" cy="4018359"/>
          </a:xfrm>
          <a:ln/>
        </p:spPr>
        <p:txBody>
          <a:bodyPr/>
          <a:lstStyle/>
          <a:p>
            <a:pPr marL="625056"/>
            <a:r>
              <a:rPr lang="en-US" sz="2500"/>
              <a:t>Request missing terms from within annotation interface</a:t>
            </a:r>
          </a:p>
          <a:p>
            <a:pPr marL="625056"/>
            <a:r>
              <a:rPr lang="en-US" sz="2500"/>
              <a:t>Receive provisional term ID to use in annotation</a:t>
            </a:r>
          </a:p>
          <a:p>
            <a:pPr marL="625056"/>
            <a:r>
              <a:rPr lang="en-US" sz="2500"/>
              <a:t>Asynchronously, edit ontology to add new terms and update provisional term record with permanent ID</a:t>
            </a:r>
          </a:p>
          <a:p>
            <a:pPr marL="625056"/>
            <a:r>
              <a:rPr lang="en-US" sz="2500"/>
              <a:t>References to provisional terms are automatically migrated to permanent IDs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14</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2">
            <a:alphaModFix/>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41000"/>
                    </a14:imgEffect>
                    <a14:imgEffect>
                      <a14:brightnessContrast bright="-26000" contrast="52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285875" y="1673201"/>
            <a:ext cx="6563320" cy="490351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17410" name="Rectangle 2"/>
          <p:cNvSpPr>
            <a:spLocks noGrp="1" noChangeArrowheads="1"/>
          </p:cNvSpPr>
          <p:nvPr>
            <p:ph type="title"/>
          </p:nvPr>
        </p:nvSpPr>
        <p:spPr>
          <a:xfrm>
            <a:off x="1178719" y="428625"/>
            <a:ext cx="6777633" cy="1268016"/>
          </a:xfrm>
          <a:ln/>
        </p:spPr>
        <p:txBody>
          <a:bodyPr>
            <a:normAutofit fontScale="90000"/>
          </a:bodyPr>
          <a:lstStyle/>
          <a:p>
            <a:r>
              <a:rPr lang="en-US" sz="3900"/>
              <a:t>Request a term, immediately available for use in annotation</a:t>
            </a:r>
          </a:p>
        </p:txBody>
      </p:sp>
      <p:sp>
        <p:nvSpPr>
          <p:cNvPr id="2" name="Slide Number Placeholder 1"/>
          <p:cNvSpPr>
            <a:spLocks noGrp="1"/>
          </p:cNvSpPr>
          <p:nvPr>
            <p:ph type="sldNum" sz="quarter" idx="12"/>
          </p:nvPr>
        </p:nvSpPr>
        <p:spPr/>
        <p:txBody>
          <a:bodyPr/>
          <a:lstStyle/>
          <a:p>
            <a:fld id="{9953515C-C93F-5949-8B05-7118556C9C30}" type="slidenum">
              <a:rPr lang="en-US" smtClean="0"/>
              <a:pPr/>
              <a:t>15</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100000"/>
                    </a14:imgEffect>
                    <a14:imgEffect>
                      <a14:brightnessContrast bright="2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4649" y="2059410"/>
            <a:ext cx="9045773" cy="293786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18434" name="Rectangle 2"/>
          <p:cNvSpPr>
            <a:spLocks noGrp="1" noChangeArrowheads="1"/>
          </p:cNvSpPr>
          <p:nvPr>
            <p:ph type="title"/>
          </p:nvPr>
        </p:nvSpPr>
        <p:spPr>
          <a:xfrm>
            <a:off x="1178719" y="428625"/>
            <a:ext cx="6777633" cy="857250"/>
          </a:xfrm>
          <a:ln/>
        </p:spPr>
        <p:txBody>
          <a:bodyPr/>
          <a:lstStyle/>
          <a:p>
            <a:r>
              <a:rPr lang="en-US" sz="3900"/>
              <a:t>View requests in web interface</a:t>
            </a:r>
          </a:p>
        </p:txBody>
      </p:sp>
      <p:pic>
        <p:nvPicPr>
          <p:cNvPr id="18435"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7500938" y="2757041"/>
            <a:ext cx="1651992" cy="25449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16</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178719" y="428625"/>
            <a:ext cx="6777633" cy="857250"/>
          </a:xfrm>
          <a:ln/>
        </p:spPr>
        <p:txBody>
          <a:bodyPr/>
          <a:lstStyle/>
          <a:p>
            <a:r>
              <a:rPr lang="en-US" sz="3900" dirty="0" smtClean="0"/>
              <a:t>Edit </a:t>
            </a:r>
            <a:r>
              <a:rPr lang="en-US" sz="3900" dirty="0"/>
              <a:t>ontology</a:t>
            </a:r>
          </a:p>
        </p:txBody>
      </p:sp>
      <p:pic>
        <p:nvPicPr>
          <p:cNvPr id="19458" name="Picture 2"/>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63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13969" y="1652227"/>
            <a:ext cx="8922452" cy="391557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17</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125016" y="455414"/>
            <a:ext cx="8885039" cy="2366367"/>
          </a:xfrm>
          <a:ln/>
        </p:spPr>
        <p:txBody>
          <a:bodyPr/>
          <a:lstStyle/>
          <a:p>
            <a:r>
              <a:rPr lang="en-US" sz="3900"/>
              <a:t>Update permanent IRI in web interface; Phenex will auto-update references to the provisional ID</a:t>
            </a:r>
          </a:p>
        </p:txBody>
      </p:sp>
      <p:pic>
        <p:nvPicPr>
          <p:cNvPr id="20482" name="Picture 2"/>
          <p:cNvPicPr>
            <a:picLocks noChangeAspect="1" noChangeArrowheads="1"/>
          </p:cNvPicPr>
          <p:nvPr/>
        </p:nvPicPr>
        <p:blipFill>
          <a:blip r:embed="rId3">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4">
                    <a14:imgEffect>
                      <a14:sharpenSoften amount="74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4649" y="2898800"/>
            <a:ext cx="9045773" cy="293786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0483" name="Oval 3"/>
          <p:cNvSpPr>
            <a:spLocks/>
          </p:cNvSpPr>
          <p:nvPr/>
        </p:nvSpPr>
        <p:spPr bwMode="auto">
          <a:xfrm>
            <a:off x="7447359" y="3348633"/>
            <a:ext cx="1660922" cy="669727"/>
          </a:xfrm>
          <a:prstGeom prst="ellipse">
            <a:avLst/>
          </a:prstGeom>
          <a:noFill/>
          <a:ln w="508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2" name="Slide Number Placeholder 1"/>
          <p:cNvSpPr>
            <a:spLocks noGrp="1"/>
          </p:cNvSpPr>
          <p:nvPr>
            <p:ph type="sldNum" sz="quarter" idx="12"/>
          </p:nvPr>
        </p:nvSpPr>
        <p:spPr/>
        <p:txBody>
          <a:bodyPr/>
          <a:lstStyle/>
          <a:p>
            <a:fld id="{9953515C-C93F-5949-8B05-7118556C9C30}" type="slidenum">
              <a:rPr lang="en-US" smtClean="0"/>
              <a:pPr/>
              <a:t>18</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044774" y="285750"/>
            <a:ext cx="7206258" cy="1151930"/>
          </a:xfrm>
          <a:ln/>
        </p:spPr>
        <p:txBody>
          <a:bodyPr/>
          <a:lstStyle/>
          <a:p>
            <a:r>
              <a:rPr lang="en-US" dirty="0"/>
              <a:t>Next six months</a:t>
            </a:r>
          </a:p>
        </p:txBody>
      </p:sp>
      <p:sp>
        <p:nvSpPr>
          <p:cNvPr id="21506" name="Rectangle 2"/>
          <p:cNvSpPr>
            <a:spLocks noGrp="1" noChangeArrowheads="1"/>
          </p:cNvSpPr>
          <p:nvPr>
            <p:ph type="body" idx="1"/>
          </p:nvPr>
        </p:nvSpPr>
        <p:spPr>
          <a:xfrm>
            <a:off x="892969" y="1437680"/>
            <a:ext cx="7358063" cy="5036344"/>
          </a:xfrm>
          <a:ln/>
        </p:spPr>
        <p:txBody>
          <a:bodyPr/>
          <a:lstStyle/>
          <a:p>
            <a:pPr marL="625056"/>
            <a:r>
              <a:rPr lang="en-US"/>
              <a:t>Improve provisional term web interface</a:t>
            </a:r>
          </a:p>
          <a:p>
            <a:pPr marL="937584" lvl="1"/>
            <a:r>
              <a:rPr lang="en-US"/>
              <a:t>Add ability to correct typos in labels, definitions</a:t>
            </a:r>
          </a:p>
          <a:p>
            <a:pPr marL="625056"/>
            <a:r>
              <a:rPr lang="en-US"/>
              <a:t>Interaction of web interface with ontology trackers</a:t>
            </a:r>
          </a:p>
          <a:p>
            <a:pPr marL="937584" lvl="1"/>
            <a:r>
              <a:rPr lang="en-US"/>
              <a:t>Each ontology has a different request system</a:t>
            </a:r>
          </a:p>
          <a:p>
            <a:pPr marL="937584" lvl="1"/>
            <a:r>
              <a:rPr lang="en-US"/>
              <a:t>Add field to note which terms have been submitted to an ontology tracker</a:t>
            </a:r>
          </a:p>
        </p:txBody>
      </p:sp>
      <p:sp>
        <p:nvSpPr>
          <p:cNvPr id="2" name="Slide Number Placeholder 1"/>
          <p:cNvSpPr>
            <a:spLocks noGrp="1"/>
          </p:cNvSpPr>
          <p:nvPr>
            <p:ph type="sldNum" sz="quarter" idx="12"/>
          </p:nvPr>
        </p:nvSpPr>
        <p:spPr/>
        <p:txBody>
          <a:bodyPr/>
          <a:lstStyle/>
          <a:p>
            <a:fld id="{9953515C-C93F-5949-8B05-7118556C9C30}" type="slidenum">
              <a:rPr lang="en-US" smtClean="0"/>
              <a:pPr/>
              <a:t>19</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Phenoscape Advisory Board</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Members</a:t>
            </a:r>
          </a:p>
          <a:p>
            <a:pPr lvl="1"/>
            <a:r>
              <a:rPr lang="en-US" dirty="0" smtClean="0"/>
              <a:t>John </a:t>
            </a:r>
            <a:r>
              <a:rPr lang="en-US" dirty="0"/>
              <a:t>Day-Richter (Google)</a:t>
            </a:r>
          </a:p>
          <a:p>
            <a:pPr lvl="1"/>
            <a:r>
              <a:rPr lang="en-US" dirty="0" smtClean="0"/>
              <a:t>Brian </a:t>
            </a:r>
            <a:r>
              <a:rPr lang="en-US" dirty="0"/>
              <a:t>K. Hall (Dalhousie University)</a:t>
            </a:r>
            <a:endParaRPr lang="en-US" dirty="0" smtClean="0"/>
          </a:p>
          <a:p>
            <a:pPr lvl="1"/>
            <a:r>
              <a:rPr lang="en-US" dirty="0" err="1" smtClean="0"/>
              <a:t>Cyndy</a:t>
            </a:r>
            <a:r>
              <a:rPr lang="en-US" dirty="0" smtClean="0"/>
              <a:t> </a:t>
            </a:r>
            <a:r>
              <a:rPr lang="en-US" dirty="0"/>
              <a:t>Parr (Encyclopedia of Life</a:t>
            </a:r>
            <a:r>
              <a:rPr lang="en-US" dirty="0" smtClean="0"/>
              <a:t>)</a:t>
            </a:r>
          </a:p>
          <a:p>
            <a:pPr lvl="1"/>
            <a:r>
              <a:rPr lang="en-US" dirty="0" smtClean="0"/>
              <a:t>Alan </a:t>
            </a:r>
            <a:r>
              <a:rPr lang="en-US" dirty="0" err="1" smtClean="0"/>
              <a:t>Ruttenberg</a:t>
            </a:r>
            <a:r>
              <a:rPr lang="en-US" dirty="0" smtClean="0"/>
              <a:t> (stepping down</a:t>
            </a:r>
            <a:r>
              <a:rPr lang="en-US" dirty="0" smtClean="0"/>
              <a:t>)</a:t>
            </a:r>
            <a:endParaRPr lang="en-US" dirty="0" smtClean="0"/>
          </a:p>
          <a:p>
            <a:pPr lvl="1"/>
            <a:r>
              <a:rPr lang="en-US" dirty="0" smtClean="0"/>
              <a:t>Paul </a:t>
            </a:r>
            <a:r>
              <a:rPr lang="en-US" dirty="0"/>
              <a:t>Schofield (University of Cambridge)</a:t>
            </a:r>
          </a:p>
          <a:p>
            <a:pPr lvl="1"/>
            <a:r>
              <a:rPr lang="en-US" dirty="0" smtClean="0"/>
              <a:t>Peter </a:t>
            </a:r>
            <a:r>
              <a:rPr lang="en-US" dirty="0" err="1"/>
              <a:t>Vize</a:t>
            </a:r>
            <a:r>
              <a:rPr lang="en-US" dirty="0"/>
              <a:t> (University of Calgary)</a:t>
            </a:r>
          </a:p>
          <a:p>
            <a:r>
              <a:rPr lang="en-US" dirty="0" smtClean="0"/>
              <a:t>Roles</a:t>
            </a:r>
          </a:p>
          <a:p>
            <a:pPr lvl="1"/>
            <a:r>
              <a:rPr lang="en-US" dirty="0" smtClean="0"/>
              <a:t>Evaluate goals, plans, progress</a:t>
            </a:r>
          </a:p>
          <a:p>
            <a:pPr lvl="1"/>
            <a:r>
              <a:rPr lang="en-US" dirty="0" smtClean="0"/>
              <a:t>Share knowledge, suggest opportunities</a:t>
            </a:r>
          </a:p>
          <a:p>
            <a:pPr lvl="1"/>
            <a:r>
              <a:rPr lang="en-US" dirty="0" smtClean="0"/>
              <a:t>Help prioritize activities, ameliorate risks</a:t>
            </a:r>
          </a:p>
          <a:p>
            <a:r>
              <a:rPr lang="en-US" dirty="0" smtClean="0"/>
              <a:t>Meetings</a:t>
            </a:r>
          </a:p>
          <a:p>
            <a:pPr lvl="1"/>
            <a:r>
              <a:rPr lang="en-US" dirty="0" smtClean="0"/>
              <a:t>Annual virtual AB meeting</a:t>
            </a:r>
          </a:p>
          <a:p>
            <a:pPr lvl="1"/>
            <a:r>
              <a:rPr lang="en-US" dirty="0" smtClean="0"/>
              <a:t>Annual F2F project meeting</a:t>
            </a:r>
            <a:endParaRPr lang="en-US" dirty="0"/>
          </a:p>
        </p:txBody>
      </p:sp>
      <p:sp>
        <p:nvSpPr>
          <p:cNvPr id="3" name="Slide Number Placeholder 2"/>
          <p:cNvSpPr>
            <a:spLocks noGrp="1"/>
          </p:cNvSpPr>
          <p:nvPr>
            <p:ph type="sldNum" sz="quarter" idx="12"/>
          </p:nvPr>
        </p:nvSpPr>
        <p:spPr/>
        <p:txBody>
          <a:bodyPr/>
          <a:lstStyle/>
          <a:p>
            <a:fld id="{0815CF5F-73C0-F44B-B50E-84BD08E412F6}" type="slidenum">
              <a:rPr lang="en-US" smtClean="0"/>
              <a:pPr/>
              <a:t>2</a:t>
            </a:fld>
            <a:endParaRPr lang="en-US"/>
          </a:p>
        </p:txBody>
      </p:sp>
      <p:pic>
        <p:nvPicPr>
          <p:cNvPr id="6" name="Content Placeholder 7" descr="Phenoscape_Logo.jpg"/>
          <p:cNvPicPr>
            <a:picLocks/>
          </p:cNvPicPr>
          <p:nvPr/>
        </p:nvPicPr>
        <p:blipFill rotWithShape="1">
          <a:blip r:embed="rId2"/>
          <a:srcRect t="-38657" b="36581"/>
          <a:stretch/>
        </p:blipFill>
        <p:spPr bwMode="auto">
          <a:xfrm>
            <a:off x="2803922" y="-17271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09373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1143000"/>
          </a:xfrm>
        </p:spPr>
        <p:txBody>
          <a:bodyPr>
            <a:normAutofit fontScale="90000"/>
          </a:bodyPr>
          <a:lstStyle/>
          <a:p>
            <a:r>
              <a:rPr lang="en-US" dirty="0" smtClean="0"/>
              <a:t>2. Ontology Development</a:t>
            </a:r>
            <a:br>
              <a:rPr lang="en-US" dirty="0" smtClean="0"/>
            </a:br>
            <a:r>
              <a:rPr lang="en-US" dirty="0" smtClean="0"/>
              <a:t>2a. Anatomy</a:t>
            </a:r>
            <a:endParaRPr lang="en-US" dirty="0"/>
          </a:p>
        </p:txBody>
      </p:sp>
      <p:sp>
        <p:nvSpPr>
          <p:cNvPr id="3" name="Content Placeholder 2"/>
          <p:cNvSpPr>
            <a:spLocks noGrp="1"/>
          </p:cNvSpPr>
          <p:nvPr>
            <p:ph idx="1"/>
          </p:nvPr>
        </p:nvSpPr>
        <p:spPr>
          <a:xfrm>
            <a:off x="457200" y="2123017"/>
            <a:ext cx="8466667" cy="4233333"/>
          </a:xfrm>
        </p:spPr>
        <p:txBody>
          <a:bodyPr>
            <a:noAutofit/>
          </a:bodyPr>
          <a:lstStyle/>
          <a:p>
            <a:pPr marL="282156" indent="0">
              <a:spcBef>
                <a:spcPct val="0"/>
              </a:spcBef>
              <a:buNone/>
            </a:pPr>
            <a:r>
              <a:rPr lang="en-US" sz="2400" dirty="0" smtClean="0"/>
              <a:t>Objectives: Coordinate the development and alignment of vertebrate anatomy ontologies, with focus on the limb/fin skeleton</a:t>
            </a:r>
          </a:p>
          <a:p>
            <a:pPr marL="1196556" lvl="1" indent="-457200">
              <a:spcBef>
                <a:spcPts val="1547"/>
              </a:spcBef>
              <a:buFont typeface="Wingdings" charset="2"/>
              <a:buChar char="§"/>
            </a:pPr>
            <a:r>
              <a:rPr lang="en-US" sz="2000" dirty="0" smtClean="0"/>
              <a:t>Anatomy ontologies provide the entity term in in phenotype annotations</a:t>
            </a:r>
          </a:p>
          <a:p>
            <a:pPr marL="1196556" lvl="1" indent="-457200">
              <a:spcBef>
                <a:spcPts val="1547"/>
              </a:spcBef>
              <a:buFont typeface="Wingdings" charset="2"/>
              <a:buChar char="§"/>
            </a:pPr>
            <a:r>
              <a:rPr lang="en-US" sz="2000" dirty="0" smtClean="0"/>
              <a:t>Limb/fin transition is key </a:t>
            </a:r>
            <a:r>
              <a:rPr lang="en-US" sz="2000" dirty="0" err="1" smtClean="0"/>
              <a:t>Phenoscape</a:t>
            </a:r>
            <a:r>
              <a:rPr lang="en-US" sz="2000" dirty="0" smtClean="0"/>
              <a:t> use case</a:t>
            </a:r>
          </a:p>
          <a:p>
            <a:pPr marL="1196556" lvl="1" indent="-457200">
              <a:spcBef>
                <a:spcPts val="1547"/>
              </a:spcBef>
              <a:buFont typeface="Wingdings" charset="2"/>
              <a:buChar char="§"/>
            </a:pPr>
            <a:r>
              <a:rPr lang="en-US" sz="2000" dirty="0"/>
              <a:t>I</a:t>
            </a:r>
            <a:r>
              <a:rPr lang="en-US" sz="2000" dirty="0" smtClean="0"/>
              <a:t>ntegration across the various ontologies is required to support cross-species queries</a:t>
            </a:r>
          </a:p>
          <a:p>
            <a:pPr marL="1196556" lvl="1" indent="-457200">
              <a:spcBef>
                <a:spcPts val="1547"/>
              </a:spcBef>
              <a:buFont typeface="Wingdings" charset="2"/>
              <a:buChar char="§"/>
            </a:pPr>
            <a:r>
              <a:rPr lang="en-US" sz="2000" dirty="0" smtClean="0"/>
              <a:t>Logical definitions required for inference and analysis</a:t>
            </a:r>
            <a:endParaRPr lang="en-US" sz="2000" dirty="0" smtClean="0"/>
          </a:p>
          <a:p>
            <a:pPr>
              <a:buNone/>
            </a:pPr>
            <a:endParaRPr lang="en-US" sz="2000" dirty="0" smtClean="0"/>
          </a:p>
          <a:p>
            <a:pPr>
              <a:buNone/>
            </a:pPr>
            <a:r>
              <a:rPr lang="en-US" sz="2000" dirty="0" smtClean="0"/>
              <a:t>	</a:t>
            </a:r>
            <a:r>
              <a:rPr lang="en-US" sz="2000" dirty="0" smtClean="0"/>
              <a:t>Participants</a:t>
            </a:r>
            <a:r>
              <a:rPr lang="en-US" sz="2000" dirty="0" smtClean="0"/>
              <a:t>: </a:t>
            </a:r>
            <a:r>
              <a:rPr lang="en-US" sz="2000" dirty="0" smtClean="0">
                <a:solidFill>
                  <a:srgbClr val="000000"/>
                </a:solidFill>
              </a:rPr>
              <a:t>David, </a:t>
            </a:r>
            <a:r>
              <a:rPr lang="en-US" sz="2000" dirty="0" err="1" smtClean="0">
                <a:solidFill>
                  <a:srgbClr val="000000"/>
                </a:solidFill>
              </a:rPr>
              <a:t>Wasila</a:t>
            </a:r>
            <a:r>
              <a:rPr lang="en-US" sz="2000" dirty="0" smtClean="0">
                <a:solidFill>
                  <a:srgbClr val="000000"/>
                </a:solidFill>
              </a:rPr>
              <a:t>, Alex, </a:t>
            </a:r>
            <a:r>
              <a:rPr lang="en-US" sz="2000" b="1" dirty="0" smtClean="0">
                <a:solidFill>
                  <a:srgbClr val="000000"/>
                </a:solidFill>
              </a:rPr>
              <a:t>Melissa</a:t>
            </a:r>
            <a:r>
              <a:rPr lang="en-US" sz="2000" dirty="0" smtClean="0">
                <a:solidFill>
                  <a:srgbClr val="000000"/>
                </a:solidFill>
              </a:rPr>
              <a:t>, </a:t>
            </a:r>
            <a:r>
              <a:rPr lang="en-US" sz="2000" dirty="0" err="1" smtClean="0">
                <a:solidFill>
                  <a:srgbClr val="000000"/>
                </a:solidFill>
              </a:rPr>
              <a:t>Nizar</a:t>
            </a:r>
            <a:r>
              <a:rPr lang="en-US" sz="2000" dirty="0" smtClean="0">
                <a:solidFill>
                  <a:srgbClr val="000000"/>
                </a:solidFill>
              </a:rPr>
              <a:t>, Paula, Chris,  Paul</a:t>
            </a:r>
          </a:p>
          <a:p>
            <a:pPr marL="1196556" lvl="1" indent="-457200">
              <a:spcBef>
                <a:spcPts val="1547"/>
              </a:spcBef>
              <a:buFont typeface="Wingdings" charset="2"/>
              <a:buChar char="§"/>
            </a:pPr>
            <a:endParaRPr lang="en-US" sz="2000" dirty="0" smtClean="0"/>
          </a:p>
        </p:txBody>
      </p:sp>
      <p:sp>
        <p:nvSpPr>
          <p:cNvPr id="5" name="Slide Number Placeholder 4"/>
          <p:cNvSpPr>
            <a:spLocks noGrp="1"/>
          </p:cNvSpPr>
          <p:nvPr>
            <p:ph type="sldNum" sz="quarter" idx="12"/>
          </p:nvPr>
        </p:nvSpPr>
        <p:spPr/>
        <p:txBody>
          <a:bodyPr/>
          <a:lstStyle/>
          <a:p>
            <a:fld id="{9953515C-C93F-5949-8B05-7118556C9C30}" type="slidenum">
              <a:rPr lang="en-US" smtClean="0"/>
              <a:pPr/>
              <a:t>20</a:t>
            </a:fld>
            <a:endParaRPr lang="en-US"/>
          </a:p>
        </p:txBody>
      </p:sp>
      <p:pic>
        <p:nvPicPr>
          <p:cNvPr id="6" name="Picture 5"/>
          <p:cNvPicPr>
            <a:picLocks noChangeAspect="1"/>
          </p:cNvPicPr>
          <p:nvPr/>
        </p:nvPicPr>
        <p:blipFill>
          <a:blip r:embed="rId3"/>
          <a:stretch>
            <a:fillRect/>
          </a:stretch>
        </p:blipFill>
        <p:spPr>
          <a:xfrm>
            <a:off x="280343" y="102942"/>
            <a:ext cx="2198202" cy="560858"/>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48512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6394" name="Group 10"/>
          <p:cNvGrpSpPr>
            <a:grpSpLocks/>
          </p:cNvGrpSpPr>
          <p:nvPr/>
        </p:nvGrpSpPr>
        <p:grpSpPr bwMode="auto">
          <a:xfrm>
            <a:off x="1806127" y="1830329"/>
            <a:ext cx="5876850" cy="4973836"/>
            <a:chOff x="0" y="0"/>
            <a:chExt cx="5264" cy="4456"/>
          </a:xfrm>
        </p:grpSpPr>
        <p:pic>
          <p:nvPicPr>
            <p:cNvPr id="16385" name="Picture 1"/>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5264" cy="44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16386" name="Rectangle 2"/>
            <p:cNvSpPr>
              <a:spLocks/>
            </p:cNvSpPr>
            <p:nvPr/>
          </p:nvSpPr>
          <p:spPr bwMode="auto">
            <a:xfrm>
              <a:off x="1273" y="1351"/>
              <a:ext cx="626"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teleosts</a:t>
              </a:r>
            </a:p>
          </p:txBody>
        </p:sp>
        <p:sp>
          <p:nvSpPr>
            <p:cNvPr id="16387" name="Rectangle 3"/>
            <p:cNvSpPr>
              <a:spLocks/>
            </p:cNvSpPr>
            <p:nvPr/>
          </p:nvSpPr>
          <p:spPr bwMode="auto">
            <a:xfrm>
              <a:off x="2293" y="2375"/>
              <a:ext cx="91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amphibians</a:t>
              </a:r>
            </a:p>
          </p:txBody>
        </p:sp>
        <p:sp>
          <p:nvSpPr>
            <p:cNvPr id="16388" name="Rectangle 4"/>
            <p:cNvSpPr>
              <a:spLocks/>
            </p:cNvSpPr>
            <p:nvPr/>
          </p:nvSpPr>
          <p:spPr bwMode="auto">
            <a:xfrm>
              <a:off x="3468" y="2359"/>
              <a:ext cx="73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amniotes</a:t>
              </a:r>
            </a:p>
          </p:txBody>
        </p:sp>
        <p:sp>
          <p:nvSpPr>
            <p:cNvPr id="16389" name="Rectangle 5"/>
            <p:cNvSpPr>
              <a:spLocks/>
            </p:cNvSpPr>
            <p:nvPr/>
          </p:nvSpPr>
          <p:spPr bwMode="auto">
            <a:xfrm>
              <a:off x="1510" y="375"/>
              <a:ext cx="721"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zebrafish</a:t>
              </a:r>
            </a:p>
          </p:txBody>
        </p:sp>
        <p:sp>
          <p:nvSpPr>
            <p:cNvPr id="16390" name="Rectangle 6"/>
            <p:cNvSpPr>
              <a:spLocks/>
            </p:cNvSpPr>
            <p:nvPr/>
          </p:nvSpPr>
          <p:spPr bwMode="auto">
            <a:xfrm>
              <a:off x="2371" y="391"/>
              <a:ext cx="720"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i="1">
                  <a:ea typeface="ＭＳ Ｐゴシック" charset="0"/>
                  <a:cs typeface="Gill Sans" charset="0"/>
                </a:rPr>
                <a:t>Xenopus</a:t>
              </a:r>
            </a:p>
          </p:txBody>
        </p:sp>
        <p:sp>
          <p:nvSpPr>
            <p:cNvPr id="16391" name="Rectangle 7"/>
            <p:cNvSpPr>
              <a:spLocks/>
            </p:cNvSpPr>
            <p:nvPr/>
          </p:nvSpPr>
          <p:spPr bwMode="auto">
            <a:xfrm>
              <a:off x="4409" y="356"/>
              <a:ext cx="776" cy="288"/>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r>
                <a:rPr lang="en-US" sz="1700">
                  <a:ea typeface="ＭＳ Ｐゴシック" charset="0"/>
                  <a:cs typeface="Gill Sans" charset="0"/>
                </a:rPr>
                <a:t>mouse</a:t>
              </a:r>
            </a:p>
          </p:txBody>
        </p:sp>
        <p:sp>
          <p:nvSpPr>
            <p:cNvPr id="16392" name="Rectangle 8"/>
            <p:cNvSpPr>
              <a:spLocks/>
            </p:cNvSpPr>
            <p:nvPr/>
          </p:nvSpPr>
          <p:spPr bwMode="auto">
            <a:xfrm>
              <a:off x="310" y="3767"/>
              <a:ext cx="91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vertebrates</a:t>
              </a:r>
            </a:p>
          </p:txBody>
        </p:sp>
        <p:sp>
          <p:nvSpPr>
            <p:cNvPr id="16393" name="Rectangle 9"/>
            <p:cNvSpPr>
              <a:spLocks/>
            </p:cNvSpPr>
            <p:nvPr/>
          </p:nvSpPr>
          <p:spPr bwMode="auto">
            <a:xfrm>
              <a:off x="3056" y="3104"/>
              <a:ext cx="1720" cy="1232"/>
            </a:xfrm>
            <a:prstGeom prst="rect">
              <a:avLst/>
            </a:prstGeom>
            <a:solidFill>
              <a:srgbClr val="FFFFFF"/>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16395" name="Rectangle 11"/>
          <p:cNvSpPr>
            <a:spLocks noGrp="1" noChangeArrowheads="1"/>
          </p:cNvSpPr>
          <p:nvPr>
            <p:ph type="title"/>
          </p:nvPr>
        </p:nvSpPr>
        <p:spPr>
          <a:xfrm>
            <a:off x="662081" y="178594"/>
            <a:ext cx="7967288" cy="1544836"/>
          </a:xfrm>
          <a:ln/>
        </p:spPr>
        <p:txBody>
          <a:bodyPr>
            <a:normAutofit fontScale="90000"/>
          </a:bodyPr>
          <a:lstStyle/>
          <a:p>
            <a:r>
              <a:rPr lang="en-US" sz="5000" dirty="0" err="1" smtClean="0"/>
              <a:t>Taxa</a:t>
            </a:r>
            <a:r>
              <a:rPr lang="en-US" sz="5000" dirty="0" smtClean="0"/>
              <a:t>/model organism anatomy relevant to </a:t>
            </a:r>
            <a:r>
              <a:rPr lang="en-US" sz="5000" dirty="0" err="1" smtClean="0"/>
              <a:t>Phenoscape</a:t>
            </a:r>
            <a:endParaRPr lang="en-US" sz="5000"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21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742074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Recommendations from April Advisory Board Meeting</a:t>
            </a:r>
            <a:endParaRPr lang="en-US" dirty="0"/>
          </a:p>
        </p:txBody>
      </p:sp>
      <p:sp>
        <p:nvSpPr>
          <p:cNvPr id="3" name="Content Placeholder 2"/>
          <p:cNvSpPr>
            <a:spLocks noGrp="1"/>
          </p:cNvSpPr>
          <p:nvPr>
            <p:ph idx="1"/>
          </p:nvPr>
        </p:nvSpPr>
        <p:spPr>
          <a:xfrm>
            <a:off x="457200" y="1830387"/>
            <a:ext cx="8229600" cy="4525963"/>
          </a:xfrm>
        </p:spPr>
        <p:txBody>
          <a:bodyPr>
            <a:normAutofit/>
          </a:bodyPr>
          <a:lstStyle/>
          <a:p>
            <a:pPr>
              <a:buNone/>
            </a:pPr>
            <a:r>
              <a:rPr lang="en-US" dirty="0" smtClean="0"/>
              <a:t>4.</a:t>
            </a:r>
            <a:r>
              <a:rPr lang="en-US" dirty="0" smtClean="0"/>
              <a:t> VAO </a:t>
            </a:r>
            <a:r>
              <a:rPr lang="en-US" dirty="0"/>
              <a:t>and </a:t>
            </a:r>
            <a:r>
              <a:rPr lang="en-US" dirty="0" err="1"/>
              <a:t>Uberon</a:t>
            </a:r>
            <a:r>
              <a:rPr lang="en-US" dirty="0"/>
              <a:t> merge into one </a:t>
            </a:r>
            <a:r>
              <a:rPr lang="en-US" dirty="0" smtClean="0"/>
              <a:t>cross</a:t>
            </a:r>
            <a:r>
              <a:rPr lang="en-US" dirty="0"/>
              <a:t>-species </a:t>
            </a:r>
            <a:r>
              <a:rPr lang="en-US" dirty="0" smtClean="0"/>
              <a:t>anatomy ontology</a:t>
            </a:r>
            <a:endParaRPr lang="en-US" dirty="0" smtClean="0"/>
          </a:p>
          <a:p>
            <a:pPr>
              <a:buNone/>
            </a:pPr>
            <a:r>
              <a:rPr lang="en-US" dirty="0" smtClean="0"/>
              <a:t>	Coordination </a:t>
            </a:r>
            <a:r>
              <a:rPr lang="en-US" dirty="0"/>
              <a:t>and allocation of responsibilities and edit </a:t>
            </a:r>
            <a:r>
              <a:rPr lang="en-US" dirty="0" smtClean="0"/>
              <a:t>rights should be sorted out</a:t>
            </a:r>
            <a:endParaRPr lang="en-US" dirty="0" smtClean="0"/>
          </a:p>
          <a:p>
            <a:pPr>
              <a:buNone/>
            </a:pPr>
            <a:r>
              <a:rPr lang="en-US" dirty="0" smtClean="0"/>
              <a:t>7. Examine </a:t>
            </a:r>
            <a:r>
              <a:rPr lang="en-US" dirty="0"/>
              <a:t>the practicality and utility of capturing </a:t>
            </a:r>
            <a:r>
              <a:rPr lang="en-US" dirty="0" smtClean="0"/>
              <a:t>data </a:t>
            </a:r>
            <a:r>
              <a:rPr lang="en-US" dirty="0"/>
              <a:t>from birds and humans </a:t>
            </a:r>
            <a:r>
              <a:rPr lang="en-US" dirty="0" smtClean="0"/>
              <a:t>using new VAO</a:t>
            </a:r>
            <a:r>
              <a:rPr lang="en-US" dirty="0"/>
              <a:t>/</a:t>
            </a:r>
            <a:r>
              <a:rPr lang="en-US" dirty="0" err="1"/>
              <a:t>Uberon</a:t>
            </a:r>
            <a:r>
              <a:rPr lang="en-US" dirty="0"/>
              <a:t> </a:t>
            </a:r>
            <a:r>
              <a:rPr lang="en-US" dirty="0" smtClean="0"/>
              <a:t>ontology</a:t>
            </a:r>
            <a:endParaRPr lang="en-US" dirty="0"/>
          </a:p>
        </p:txBody>
      </p:sp>
      <p:sp>
        <p:nvSpPr>
          <p:cNvPr id="5" name="Slide Number Placeholder 4"/>
          <p:cNvSpPr>
            <a:spLocks noGrp="1"/>
          </p:cNvSpPr>
          <p:nvPr>
            <p:ph type="sldNum" sz="quarter" idx="12"/>
          </p:nvPr>
        </p:nvSpPr>
        <p:spPr/>
        <p:txBody>
          <a:bodyPr/>
          <a:lstStyle/>
          <a:p>
            <a:fld id="{9953515C-C93F-5949-8B05-7118556C9C30}" type="slidenum">
              <a:rPr lang="en-US" smtClean="0"/>
              <a:pPr/>
              <a:t>22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6280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achieved?</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charset="2"/>
              <a:buChar char="§"/>
            </a:pPr>
            <a:r>
              <a:rPr lang="en-US" dirty="0"/>
              <a:t>Released VAO as VSAO (Vertebrate Skeletal Anatomy Ontology) to be consistent with our </a:t>
            </a:r>
            <a:r>
              <a:rPr lang="en-US" dirty="0" err="1"/>
              <a:t>PloS</a:t>
            </a:r>
            <a:r>
              <a:rPr lang="en-US" dirty="0"/>
              <a:t> One paper in press (see PONE-D-12-15442R2 “A unified anatomy ontology of the vertebrate skeletal system”)</a:t>
            </a:r>
          </a:p>
          <a:p>
            <a:pPr>
              <a:buFont typeface="Wingdings" charset="2"/>
              <a:buChar char="§"/>
            </a:pPr>
            <a:endParaRPr lang="en-US" dirty="0" smtClean="0"/>
          </a:p>
          <a:p>
            <a:pPr>
              <a:buFont typeface="Wingdings" charset="2"/>
              <a:buChar char="§"/>
            </a:pPr>
            <a:r>
              <a:rPr lang="en-US" dirty="0" smtClean="0"/>
              <a:t>Created one ontology file “</a:t>
            </a:r>
            <a:r>
              <a:rPr lang="en-US" dirty="0" err="1"/>
              <a:t>phenoscape</a:t>
            </a:r>
            <a:r>
              <a:rPr lang="en-US" dirty="0"/>
              <a:t>-ext</a:t>
            </a:r>
            <a:r>
              <a:rPr lang="en-US" dirty="0" smtClean="0"/>
              <a:t>” with distributed editing</a:t>
            </a:r>
          </a:p>
          <a:p>
            <a:pPr marL="0" indent="0">
              <a:buNone/>
            </a:pPr>
            <a:r>
              <a:rPr lang="en-US" sz="2595" dirty="0" smtClean="0">
                <a:hlinkClick r:id="rId2"/>
              </a:rPr>
              <a:t>http</a:t>
            </a:r>
            <a:r>
              <a:rPr lang="en-US" sz="2595" dirty="0">
                <a:hlinkClick r:id="rId2"/>
              </a:rPr>
              <a:t>://phenoscape.svn.sourceforge.net/viewvc/phenoscape/trunk/vocab/edit/phenoscape-ext.owl?view=</a:t>
            </a:r>
            <a:r>
              <a:rPr lang="en-US" sz="2595" dirty="0" smtClean="0">
                <a:hlinkClick r:id="rId2"/>
              </a:rPr>
              <a:t>log</a:t>
            </a:r>
            <a:endParaRPr lang="en-US" sz="2595"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23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91454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136"/>
            <a:ext cx="8229600" cy="1143000"/>
          </a:xfrm>
        </p:spPr>
        <p:txBody>
          <a:bodyPr>
            <a:normAutofit/>
          </a:bodyPr>
          <a:lstStyle/>
          <a:p>
            <a:r>
              <a:rPr lang="en-US" dirty="0" err="1" smtClean="0"/>
              <a:t>Phenoscape-ext</a:t>
            </a:r>
            <a:endParaRPr lang="en-US" dirty="0"/>
          </a:p>
        </p:txBody>
      </p:sp>
      <p:sp>
        <p:nvSpPr>
          <p:cNvPr id="3" name="Content Placeholder 2"/>
          <p:cNvSpPr>
            <a:spLocks noGrp="1"/>
          </p:cNvSpPr>
          <p:nvPr>
            <p:ph idx="1"/>
          </p:nvPr>
        </p:nvSpPr>
        <p:spPr>
          <a:xfrm>
            <a:off x="214208" y="660424"/>
            <a:ext cx="8767223" cy="5832934"/>
          </a:xfrm>
        </p:spPr>
        <p:txBody>
          <a:bodyPr>
            <a:normAutofit/>
          </a:bodyPr>
          <a:lstStyle/>
          <a:p>
            <a:pPr marL="0" indent="0">
              <a:buNone/>
            </a:pPr>
            <a:endParaRPr lang="en-US" sz="2000" dirty="0" smtClean="0"/>
          </a:p>
          <a:p>
            <a:pPr>
              <a:buFont typeface="Wingdings" charset="2"/>
              <a:buChar char="§"/>
            </a:pPr>
            <a:r>
              <a:rPr lang="en-US" sz="2000" dirty="0" smtClean="0"/>
              <a:t>Where </a:t>
            </a:r>
            <a:r>
              <a:rPr lang="en-US" sz="2000" dirty="0"/>
              <a:t>there existed an </a:t>
            </a:r>
            <a:r>
              <a:rPr lang="en-US" sz="2000" dirty="0" smtClean="0"/>
              <a:t>equivalence axiom in </a:t>
            </a:r>
            <a:r>
              <a:rPr lang="en-US" sz="2000" dirty="0" err="1"/>
              <a:t>uberon</a:t>
            </a:r>
            <a:r>
              <a:rPr lang="en-US" sz="2000" dirty="0"/>
              <a:t> to a TAO, </a:t>
            </a:r>
            <a:r>
              <a:rPr lang="en-US" sz="2000" dirty="0" smtClean="0"/>
              <a:t>AAO, </a:t>
            </a:r>
            <a:r>
              <a:rPr lang="en-US" sz="2000" dirty="0"/>
              <a:t>or </a:t>
            </a:r>
            <a:r>
              <a:rPr lang="en-US" sz="2000" dirty="0" smtClean="0"/>
              <a:t>VSAO </a:t>
            </a:r>
            <a:r>
              <a:rPr lang="en-US" sz="2000" dirty="0"/>
              <a:t>class, the classes were </a:t>
            </a:r>
            <a:r>
              <a:rPr lang="en-US" sz="2000" dirty="0" smtClean="0"/>
              <a:t>rolled up into an </a:t>
            </a:r>
            <a:r>
              <a:rPr lang="en-US" sz="2000" dirty="0" err="1" smtClean="0"/>
              <a:t>uberon</a:t>
            </a:r>
            <a:r>
              <a:rPr lang="en-US" sz="2000" dirty="0" smtClean="0"/>
              <a:t>-core class. </a:t>
            </a:r>
            <a:endParaRPr lang="en-US" sz="2000" dirty="0"/>
          </a:p>
          <a:p>
            <a:pPr>
              <a:buFont typeface="Wingdings" charset="2"/>
              <a:buChar char="§"/>
            </a:pPr>
            <a:r>
              <a:rPr lang="en-US" sz="2000" dirty="0" smtClean="0"/>
              <a:t>Subclasses from these ontologies are retained as </a:t>
            </a:r>
            <a:r>
              <a:rPr lang="en-US" sz="2000" dirty="0" err="1" smtClean="0"/>
              <a:t>uberon</a:t>
            </a:r>
            <a:r>
              <a:rPr lang="en-US" sz="2000" dirty="0" smtClean="0"/>
              <a:t> subclasses within specific ID ranges for each</a:t>
            </a:r>
          </a:p>
          <a:p>
            <a:pPr>
              <a:buFont typeface="Wingdings" charset="2"/>
              <a:buChar char="§"/>
            </a:pPr>
            <a:r>
              <a:rPr lang="en-US" sz="2000" dirty="0"/>
              <a:t>Existing </a:t>
            </a:r>
            <a:r>
              <a:rPr lang="en-US" sz="2000" dirty="0" err="1"/>
              <a:t>defs</a:t>
            </a:r>
            <a:r>
              <a:rPr lang="en-US" sz="2000" dirty="0"/>
              <a:t> from TAO, AAO, </a:t>
            </a:r>
            <a:r>
              <a:rPr lang="en-US" sz="2000" dirty="0" smtClean="0"/>
              <a:t>VSAO </a:t>
            </a:r>
            <a:r>
              <a:rPr lang="en-US" sz="2000" dirty="0"/>
              <a:t>are preserved using ‘external definition’ property and annotated with the source</a:t>
            </a:r>
          </a:p>
          <a:p>
            <a:endParaRPr lang="en-US" sz="2000" dirty="0"/>
          </a:p>
        </p:txBody>
      </p:sp>
      <p:pic>
        <p:nvPicPr>
          <p:cNvPr id="5" name="Picture 4" descr="ext.png"/>
          <p:cNvPicPr>
            <a:picLocks noChangeAspect="1"/>
          </p:cNvPicPr>
          <p:nvPr/>
        </p:nvPicPr>
        <p:blipFill rotWithShape="1">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8824" r="19347" b="19351"/>
          <a:stretch/>
        </p:blipFill>
        <p:spPr>
          <a:xfrm>
            <a:off x="768894" y="3158067"/>
            <a:ext cx="7374872" cy="3335291"/>
          </a:xfrm>
          <a:prstGeom prst="rect">
            <a:avLst/>
          </a:prstGeom>
        </p:spPr>
      </p:pic>
      <p:sp>
        <p:nvSpPr>
          <p:cNvPr id="4" name="Slide Number Placeholder 3"/>
          <p:cNvSpPr>
            <a:spLocks noGrp="1"/>
          </p:cNvSpPr>
          <p:nvPr>
            <p:ph type="sldNum" sz="quarter" idx="12"/>
          </p:nvPr>
        </p:nvSpPr>
        <p:spPr/>
        <p:txBody>
          <a:bodyPr/>
          <a:lstStyle/>
          <a:p>
            <a:fld id="{9953515C-C93F-5949-8B05-7118556C9C30}" type="slidenum">
              <a:rPr lang="en-US" smtClean="0"/>
              <a:pPr/>
              <a:t>24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77961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a:t>
            </a:r>
            <a:r>
              <a:rPr lang="en-US" dirty="0" smtClean="0"/>
              <a:t>workflow</a:t>
            </a:r>
            <a:endParaRPr lang="en-US" dirty="0"/>
          </a:p>
        </p:txBody>
      </p:sp>
      <p:sp>
        <p:nvSpPr>
          <p:cNvPr id="3" name="Content Placeholder 2"/>
          <p:cNvSpPr>
            <a:spLocks noGrp="1"/>
          </p:cNvSpPr>
          <p:nvPr>
            <p:ph idx="1"/>
          </p:nvPr>
        </p:nvSpPr>
        <p:spPr>
          <a:xfrm>
            <a:off x="457200" y="1412423"/>
            <a:ext cx="8432428" cy="5146879"/>
          </a:xfrm>
        </p:spPr>
        <p:txBody>
          <a:bodyPr>
            <a:normAutofit fontScale="85000" lnSpcReduction="10000"/>
          </a:bodyPr>
          <a:lstStyle/>
          <a:p>
            <a:pPr>
              <a:buFont typeface="Wingdings" charset="2"/>
              <a:buChar char="§"/>
            </a:pPr>
            <a:r>
              <a:rPr lang="en-US" dirty="0" smtClean="0"/>
              <a:t>Adopted </a:t>
            </a:r>
            <a:r>
              <a:rPr lang="en-US" dirty="0"/>
              <a:t>Protégé 4 ontology editor and OWL2 </a:t>
            </a:r>
            <a:r>
              <a:rPr lang="en-US" dirty="0" smtClean="0"/>
              <a:t>format</a:t>
            </a:r>
          </a:p>
          <a:p>
            <a:pPr>
              <a:buFont typeface="Wingdings" charset="2"/>
              <a:buChar char="§"/>
            </a:pPr>
            <a:endParaRPr lang="en-US" sz="1300" dirty="0" smtClean="0"/>
          </a:p>
          <a:p>
            <a:pPr>
              <a:buFont typeface="Wingdings" charset="2"/>
              <a:buChar char="§"/>
            </a:pPr>
            <a:r>
              <a:rPr lang="en-US" dirty="0" smtClean="0"/>
              <a:t>Trained ontology curators in use of </a:t>
            </a:r>
            <a:r>
              <a:rPr lang="en-US" dirty="0" err="1" smtClean="0"/>
              <a:t>SmartSVN</a:t>
            </a:r>
            <a:r>
              <a:rPr lang="en-US" dirty="0" smtClean="0"/>
              <a:t>, Protégé, and </a:t>
            </a:r>
            <a:r>
              <a:rPr lang="en-US" dirty="0" err="1" smtClean="0"/>
              <a:t>phenoscape</a:t>
            </a:r>
            <a:r>
              <a:rPr lang="en-US" dirty="0" smtClean="0"/>
              <a:t>-specific ontology editing workflow (also they attended </a:t>
            </a:r>
            <a:r>
              <a:rPr lang="en-US" dirty="0" err="1" smtClean="0"/>
              <a:t>NESCent</a:t>
            </a:r>
            <a:r>
              <a:rPr lang="en-US" dirty="0" smtClean="0"/>
              <a:t> Anatomy Ontology course)</a:t>
            </a:r>
          </a:p>
          <a:p>
            <a:pPr>
              <a:buFont typeface="Wingdings" charset="2"/>
              <a:buChar char="§"/>
            </a:pPr>
            <a:endParaRPr lang="en-US" sz="1300" dirty="0" smtClean="0"/>
          </a:p>
          <a:p>
            <a:pPr>
              <a:buFont typeface="Wingdings" charset="2"/>
              <a:buChar char="§"/>
            </a:pPr>
            <a:r>
              <a:rPr lang="en-US" dirty="0" smtClean="0"/>
              <a:t>Ongoing weekly hands-on ontology edit training</a:t>
            </a:r>
          </a:p>
          <a:p>
            <a:pPr>
              <a:buFont typeface="Wingdings" charset="2"/>
              <a:buChar char="§"/>
            </a:pPr>
            <a:endParaRPr lang="en-US" sz="1300" dirty="0"/>
          </a:p>
          <a:p>
            <a:pPr>
              <a:buFont typeface="Wingdings" charset="2"/>
              <a:buChar char="§"/>
            </a:pPr>
            <a:r>
              <a:rPr lang="en-US" dirty="0" smtClean="0"/>
              <a:t>Documented workflows for ontology </a:t>
            </a:r>
            <a:r>
              <a:rPr lang="en-US" dirty="0"/>
              <a:t>editing </a:t>
            </a:r>
            <a:r>
              <a:rPr lang="en-US" dirty="0" smtClean="0">
                <a:hlinkClick r:id="rId3"/>
              </a:rPr>
              <a:t>http</a:t>
            </a:r>
            <a:r>
              <a:rPr lang="en-US" dirty="0">
                <a:hlinkClick r:id="rId3"/>
              </a:rPr>
              <a:t>://phenoscape.org/wiki/</a:t>
            </a:r>
            <a:r>
              <a:rPr lang="en-US" dirty="0" smtClean="0">
                <a:hlinkClick r:id="rId3"/>
              </a:rPr>
              <a:t>Ontology_workflow</a:t>
            </a:r>
            <a:endParaRPr lang="en-US" dirty="0" smtClean="0"/>
          </a:p>
          <a:p>
            <a:pPr>
              <a:buFont typeface="Wingdings" charset="2"/>
              <a:buChar char="§"/>
            </a:pPr>
            <a:endParaRPr lang="en-US" sz="1300" dirty="0" smtClean="0"/>
          </a:p>
          <a:p>
            <a:pPr>
              <a:buFont typeface="Wingdings" charset="2"/>
              <a:buChar char="§"/>
            </a:pPr>
            <a:r>
              <a:rPr lang="en-US" dirty="0" smtClean="0"/>
              <a:t>Fast </a:t>
            </a:r>
            <a:r>
              <a:rPr lang="en-US" dirty="0"/>
              <a:t>access during annotation to changes in </a:t>
            </a:r>
            <a:r>
              <a:rPr lang="en-US" dirty="0" err="1"/>
              <a:t>phenoscape-ext</a:t>
            </a:r>
            <a:r>
              <a:rPr lang="en-US" dirty="0"/>
              <a:t> by </a:t>
            </a:r>
            <a:r>
              <a:rPr lang="en-US" dirty="0" err="1"/>
              <a:t>Phenex</a:t>
            </a:r>
            <a:r>
              <a:rPr lang="en-US" dirty="0"/>
              <a:t>, immediate access to temporary terms via the Term Broker </a:t>
            </a:r>
          </a:p>
          <a:p>
            <a:endParaRPr lang="en-US" dirty="0" smtClean="0"/>
          </a:p>
          <a:p>
            <a:endParaRPr lang="en-US" dirty="0" smtClean="0"/>
          </a:p>
          <a:p>
            <a:pPr marL="0" indent="0">
              <a:buNone/>
            </a:pPr>
            <a:endParaRPr lang="en-US" dirty="0" smtClean="0"/>
          </a:p>
          <a:p>
            <a:pPr lvl="1"/>
            <a:endParaRPr lang="en-US" dirty="0" smtClean="0"/>
          </a:p>
          <a:p>
            <a:pPr lvl="1"/>
            <a:endParaRPr lang="en-US" dirty="0" smtClean="0"/>
          </a:p>
        </p:txBody>
      </p:sp>
      <p:sp>
        <p:nvSpPr>
          <p:cNvPr id="5" name="Slide Number Placeholder 4"/>
          <p:cNvSpPr>
            <a:spLocks noGrp="1"/>
          </p:cNvSpPr>
          <p:nvPr>
            <p:ph type="sldNum" sz="quarter" idx="12"/>
          </p:nvPr>
        </p:nvSpPr>
        <p:spPr/>
        <p:txBody>
          <a:bodyPr/>
          <a:lstStyle/>
          <a:p>
            <a:fld id="{9953515C-C93F-5949-8B05-7118556C9C30}" type="slidenum">
              <a:rPr lang="en-US" smtClean="0"/>
              <a:pPr/>
              <a:t>25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282448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Ontology Attribution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One concern was how to property attribute ontology contributions. We now have the following:</a:t>
            </a:r>
          </a:p>
          <a:p>
            <a:pPr marL="0" indent="0">
              <a:buNone/>
            </a:pPr>
            <a:endParaRPr lang="en-US" dirty="0" smtClean="0"/>
          </a:p>
          <a:p>
            <a:r>
              <a:rPr lang="en-US" dirty="0" smtClean="0"/>
              <a:t>Definitions are annotated with source</a:t>
            </a:r>
          </a:p>
          <a:p>
            <a:r>
              <a:rPr lang="en-US" dirty="0" smtClean="0"/>
              <a:t>‘</a:t>
            </a:r>
            <a:r>
              <a:rPr lang="en-US" dirty="0" err="1" smtClean="0"/>
              <a:t>created_by</a:t>
            </a:r>
            <a:r>
              <a:rPr lang="en-US" dirty="0" smtClean="0"/>
              <a:t>’ property to indicate term editor</a:t>
            </a:r>
          </a:p>
          <a:p>
            <a:r>
              <a:rPr lang="en-US" dirty="0"/>
              <a:t>S</a:t>
            </a:r>
            <a:r>
              <a:rPr lang="en-US" dirty="0" smtClean="0"/>
              <a:t>pecific property ‘</a:t>
            </a:r>
            <a:r>
              <a:rPr lang="en-US" dirty="0" err="1" smtClean="0"/>
              <a:t>external_definition</a:t>
            </a:r>
            <a:r>
              <a:rPr lang="en-US" dirty="0" smtClean="0"/>
              <a:t>’ that is annotated with the source</a:t>
            </a:r>
          </a:p>
          <a:p>
            <a:pPr marL="0" indent="0">
              <a:buNone/>
            </a:pPr>
            <a:endParaRPr lang="en-US" dirty="0" smtClean="0"/>
          </a:p>
          <a:p>
            <a:pPr marL="0" indent="0">
              <a:buNone/>
            </a:pPr>
            <a:endParaRPr lang="en-US" dirty="0"/>
          </a:p>
        </p:txBody>
      </p:sp>
      <p:sp>
        <p:nvSpPr>
          <p:cNvPr id="5" name="Slide Number Placeholder 4"/>
          <p:cNvSpPr>
            <a:spLocks noGrp="1"/>
          </p:cNvSpPr>
          <p:nvPr>
            <p:ph type="sldNum" sz="quarter" idx="12"/>
          </p:nvPr>
        </p:nvSpPr>
        <p:spPr/>
        <p:txBody>
          <a:bodyPr/>
          <a:lstStyle/>
          <a:p>
            <a:fld id="{9953515C-C93F-5949-8B05-7118556C9C30}" type="slidenum">
              <a:rPr lang="en-US" smtClean="0"/>
              <a:pPr/>
              <a:t>26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372884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18"/>
            <a:ext cx="8229600" cy="1143000"/>
          </a:xfrm>
        </p:spPr>
        <p:txBody>
          <a:bodyPr/>
          <a:lstStyle/>
          <a:p>
            <a:r>
              <a:rPr lang="en-US" dirty="0" smtClean="0"/>
              <a:t>Next</a:t>
            </a:r>
            <a:r>
              <a:rPr lang="en-US" dirty="0" smtClean="0"/>
              <a:t> six months</a:t>
            </a:r>
            <a:endParaRPr lang="en-US" dirty="0"/>
          </a:p>
        </p:txBody>
      </p:sp>
      <p:sp>
        <p:nvSpPr>
          <p:cNvPr id="3" name="Content Placeholder 2"/>
          <p:cNvSpPr>
            <a:spLocks noGrp="1"/>
          </p:cNvSpPr>
          <p:nvPr>
            <p:ph idx="1"/>
          </p:nvPr>
        </p:nvSpPr>
        <p:spPr>
          <a:xfrm>
            <a:off x="321312" y="1204254"/>
            <a:ext cx="8644819" cy="5440362"/>
          </a:xfrm>
        </p:spPr>
        <p:txBody>
          <a:bodyPr>
            <a:normAutofit lnSpcReduction="10000"/>
          </a:bodyPr>
          <a:lstStyle/>
          <a:p>
            <a:r>
              <a:rPr lang="en-US" dirty="0" smtClean="0"/>
              <a:t>Address outstanding TAO </a:t>
            </a:r>
            <a:r>
              <a:rPr lang="en-US" dirty="0"/>
              <a:t>tracker </a:t>
            </a:r>
            <a:r>
              <a:rPr lang="en-US" dirty="0" smtClean="0"/>
              <a:t>items</a:t>
            </a:r>
          </a:p>
          <a:p>
            <a:r>
              <a:rPr lang="en-US" dirty="0" smtClean="0"/>
              <a:t>Continue further defining ingested classes</a:t>
            </a:r>
          </a:p>
          <a:p>
            <a:r>
              <a:rPr lang="en-US" dirty="0" smtClean="0"/>
              <a:t>Obsoleting redundant or incorrectly generalized classes</a:t>
            </a:r>
          </a:p>
          <a:p>
            <a:r>
              <a:rPr lang="en-US" dirty="0" smtClean="0"/>
              <a:t>Updates based on serial homology discussions at RCN (e.g. digit count, etc.)</a:t>
            </a:r>
          </a:p>
          <a:p>
            <a:r>
              <a:rPr lang="en-US" dirty="0" smtClean="0"/>
              <a:t>Enhance further avian-specific anatomical structures (many in </a:t>
            </a:r>
            <a:r>
              <a:rPr lang="en-US" dirty="0" err="1" smtClean="0"/>
              <a:t>uberon</a:t>
            </a:r>
            <a:r>
              <a:rPr lang="en-US" dirty="0" smtClean="0"/>
              <a:t> already)</a:t>
            </a:r>
          </a:p>
          <a:p>
            <a:r>
              <a:rPr lang="en-US" dirty="0" smtClean="0"/>
              <a:t>Use ORCID IDs to for author annotation (as per developing OBO Foundry best practices)</a:t>
            </a:r>
            <a:endParaRPr lang="en-US" dirty="0"/>
          </a:p>
          <a:p>
            <a:endParaRPr lang="en-US" dirty="0"/>
          </a:p>
        </p:txBody>
      </p:sp>
      <p:sp>
        <p:nvSpPr>
          <p:cNvPr id="5" name="Slide Number Placeholder 4"/>
          <p:cNvSpPr>
            <a:spLocks noGrp="1"/>
          </p:cNvSpPr>
          <p:nvPr>
            <p:ph type="sldNum" sz="quarter" idx="12"/>
          </p:nvPr>
        </p:nvSpPr>
        <p:spPr/>
        <p:txBody>
          <a:bodyPr/>
          <a:lstStyle/>
          <a:p>
            <a:fld id="{9953515C-C93F-5949-8B05-7118556C9C30}" type="slidenum">
              <a:rPr lang="en-US" smtClean="0"/>
              <a:pPr/>
              <a:t>27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935177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5106" name="Title 1"/>
          <p:cNvSpPr>
            <a:spLocks noGrp="1"/>
          </p:cNvSpPr>
          <p:nvPr>
            <p:ph type="title"/>
          </p:nvPr>
        </p:nvSpPr>
        <p:spPr bwMode="auto">
          <a:xfrm>
            <a:off x="457200" y="694750"/>
            <a:ext cx="8229600" cy="1143000"/>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64291" tIns="32146" rIns="64291" bIns="32146" numCol="1" anchor="t" anchorCtr="0" compatLnSpc="1">
            <a:prstTxWarp prst="textNoShape">
              <a:avLst/>
            </a:prstTxWarp>
            <a:normAutofit fontScale="90000"/>
          </a:bodyPr>
          <a:lstStyle/>
          <a:p>
            <a:pPr eaLnBrk="1" hangingPunct="1"/>
            <a:r>
              <a:rPr lang="en-US" dirty="0" smtClean="0">
                <a:latin typeface="Gill Sans" charset="0"/>
                <a:ea typeface="ヒラギノ角ゴ ProN W3" charset="0"/>
                <a:cs typeface="ヒラギノ角ゴ ProN W3" charset="0"/>
              </a:rPr>
              <a:t>2. Ontology development</a:t>
            </a:r>
            <a:br>
              <a:rPr lang="en-US" dirty="0" smtClean="0">
                <a:latin typeface="Gill Sans" charset="0"/>
                <a:ea typeface="ヒラギノ角ゴ ProN W3" charset="0"/>
                <a:cs typeface="ヒラギノ角ゴ ProN W3" charset="0"/>
              </a:rPr>
            </a:br>
            <a:r>
              <a:rPr lang="en-US" dirty="0" smtClean="0">
                <a:latin typeface="Gill Sans" charset="0"/>
                <a:ea typeface="ヒラギノ角ゴ ProN W3" charset="0"/>
                <a:cs typeface="ヒラギノ角ゴ ProN W3" charset="0"/>
              </a:rPr>
              <a:t>2b. Taxonomy</a:t>
            </a:r>
            <a:endParaRPr lang="en-US" dirty="0">
              <a:latin typeface="Gill Sans" charset="0"/>
              <a:ea typeface="ヒラギノ角ゴ ProN W3" charset="0"/>
              <a:cs typeface="ヒラギノ角ゴ ProN W3" charset="0"/>
            </a:endParaRPr>
          </a:p>
        </p:txBody>
      </p:sp>
      <p:sp>
        <p:nvSpPr>
          <p:cNvPr id="175107" name="Content Placeholder 2"/>
          <p:cNvSpPr>
            <a:spLocks noGrp="1"/>
          </p:cNvSpPr>
          <p:nvPr>
            <p:ph idx="1"/>
          </p:nvPr>
        </p:nvSpPr>
        <p:spPr bwMode="auto">
          <a:xfrm>
            <a:off x="457200" y="2250499"/>
            <a:ext cx="8229600" cy="4525963"/>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64291" tIns="32146" rIns="64291" bIns="32146" numCol="1" anchor="t" anchorCtr="0" compatLnSpc="1">
            <a:prstTxWarp prst="textNoShape">
              <a:avLst/>
            </a:prstTxWarp>
            <a:normAutofit/>
          </a:bodyPr>
          <a:lstStyle/>
          <a:p>
            <a:pPr eaLnBrk="1" hangingPunct="1"/>
            <a:r>
              <a:rPr lang="en-US" sz="2800" dirty="0" smtClean="0">
                <a:latin typeface="Gill Sans" charset="0"/>
                <a:ea typeface="ヒラギノ角ゴ ProN W3" charset="0"/>
                <a:cs typeface="ヒラギノ角ゴ ProN W3" charset="0"/>
              </a:rPr>
              <a:t>Vertebrate Taxonomy Ontology (VTO)</a:t>
            </a:r>
          </a:p>
          <a:p>
            <a:pPr lvl="1" eaLnBrk="1" hangingPunct="1"/>
            <a:r>
              <a:rPr lang="en-US" sz="2400" dirty="0">
                <a:latin typeface="Gill Sans" charset="0"/>
                <a:ea typeface="ヒラギノ角ゴ ProN W3" charset="0"/>
                <a:cs typeface="ヒラギノ角ゴ ProN W3" charset="0"/>
              </a:rPr>
              <a:t>Not </a:t>
            </a:r>
            <a:r>
              <a:rPr lang="en-US" sz="2400" dirty="0" smtClean="0">
                <a:latin typeface="Gill Sans" charset="0"/>
                <a:ea typeface="ヒラギノ角ゴ ProN W3" charset="0"/>
                <a:cs typeface="ヒラギノ角ゴ ProN W3" charset="0"/>
              </a:rPr>
              <a:t>itself an </a:t>
            </a:r>
            <a:r>
              <a:rPr lang="en-US" sz="2400" dirty="0">
                <a:latin typeface="Gill Sans" charset="0"/>
                <a:ea typeface="ヒラギノ角ゴ ProN W3" charset="0"/>
                <a:cs typeface="ヒラギノ角ゴ ProN W3" charset="0"/>
              </a:rPr>
              <a:t>authoritative </a:t>
            </a:r>
            <a:r>
              <a:rPr lang="en-US" sz="2400" dirty="0" smtClean="0">
                <a:latin typeface="Gill Sans" charset="0"/>
                <a:ea typeface="ヒラギノ角ゴ ProN W3" charset="0"/>
                <a:cs typeface="ヒラギノ角ゴ ProN W3" charset="0"/>
              </a:rPr>
              <a:t>taxonomy</a:t>
            </a:r>
            <a:endParaRPr lang="en-US" sz="2400" dirty="0">
              <a:latin typeface="Gill Sans" charset="0"/>
              <a:ea typeface="ヒラギノ角ゴ ProN W3" charset="0"/>
              <a:cs typeface="ヒラギノ角ゴ ProN W3" charset="0"/>
            </a:endParaRPr>
          </a:p>
          <a:p>
            <a:pPr lvl="1" eaLnBrk="1" hangingPunct="1"/>
            <a:r>
              <a:rPr lang="en-US" sz="2400" dirty="0" smtClean="0">
                <a:latin typeface="Gill Sans" charset="0"/>
                <a:ea typeface="ヒラギノ角ゴ ProN W3" charset="0"/>
                <a:cs typeface="ヒラギノ角ゴ ProN W3" charset="0"/>
              </a:rPr>
              <a:t>But derived </a:t>
            </a:r>
            <a:r>
              <a:rPr lang="en-US" sz="2400" dirty="0">
                <a:latin typeface="Gill Sans" charset="0"/>
                <a:ea typeface="ヒラギノ角ゴ ProN W3" charset="0"/>
                <a:cs typeface="ヒラギノ角ゴ ProN W3" charset="0"/>
              </a:rPr>
              <a:t>from authoritative and widely used </a:t>
            </a:r>
            <a:r>
              <a:rPr lang="en-US" sz="2400" dirty="0" smtClean="0">
                <a:latin typeface="Gill Sans" charset="0"/>
                <a:ea typeface="ヒラギノ角ゴ ProN W3" charset="0"/>
                <a:cs typeface="ヒラギノ角ゴ ProN W3" charset="0"/>
              </a:rPr>
              <a:t>sources</a:t>
            </a:r>
          </a:p>
          <a:p>
            <a:r>
              <a:rPr lang="en-US" sz="2800" dirty="0" smtClean="0">
                <a:latin typeface="Gill Sans" charset="0"/>
                <a:ea typeface="ヒラギノ角ゴ ProN W3" charset="0"/>
                <a:cs typeface="ヒラギノ角ゴ ProN W3" charset="0"/>
              </a:rPr>
              <a:t>Participants: </a:t>
            </a:r>
            <a:r>
              <a:rPr lang="en-US" sz="2800" b="1" dirty="0" smtClean="0">
                <a:solidFill>
                  <a:srgbClr val="000000"/>
                </a:solidFill>
                <a:latin typeface="Gill Sans" charset="0"/>
                <a:ea typeface="ヒラギノ角ゴ ProN W3" charset="0"/>
                <a:cs typeface="ヒラギノ角ゴ ProN W3" charset="0"/>
              </a:rPr>
              <a:t>Peter, </a:t>
            </a:r>
            <a:r>
              <a:rPr lang="en-US" sz="2800" dirty="0" smtClean="0">
                <a:solidFill>
                  <a:srgbClr val="000000"/>
                </a:solidFill>
                <a:latin typeface="Gill Sans" charset="0"/>
                <a:ea typeface="ヒラギノ角ゴ ProN W3" charset="0"/>
                <a:cs typeface="ヒラギノ角ゴ ProN W3" charset="0"/>
              </a:rPr>
              <a:t>Jim, David,  Alex, </a:t>
            </a:r>
            <a:r>
              <a:rPr lang="en-US" sz="2800" dirty="0" err="1" smtClean="0">
                <a:solidFill>
                  <a:srgbClr val="000000"/>
                </a:solidFill>
                <a:latin typeface="Gill Sans" charset="0"/>
                <a:ea typeface="ヒラギノ角ゴ ProN W3" charset="0"/>
                <a:cs typeface="ヒラギノ角ゴ ProN W3" charset="0"/>
              </a:rPr>
              <a:t>Nizar</a:t>
            </a:r>
            <a:r>
              <a:rPr lang="en-US" sz="2800" dirty="0" smtClean="0">
                <a:solidFill>
                  <a:srgbClr val="000000"/>
                </a:solidFill>
                <a:latin typeface="Gill Sans" charset="0"/>
                <a:ea typeface="ヒラギノ角ゴ ProN W3" charset="0"/>
                <a:cs typeface="ヒラギノ角ゴ ProN W3" charset="0"/>
              </a:rPr>
              <a:t> </a:t>
            </a:r>
            <a:endParaRPr lang="en-US" sz="2800" dirty="0" smtClean="0">
              <a:latin typeface="Gill Sans" charset="0"/>
              <a:ea typeface="ヒラギノ角ゴ ProN W3" charset="0"/>
              <a:cs typeface="ヒラギノ角ゴ ProN W3" charset="0"/>
            </a:endParaRPr>
          </a:p>
          <a:p>
            <a:pPr eaLnBrk="1" hangingPunct="1"/>
            <a:r>
              <a:rPr lang="en-US" sz="2800" dirty="0">
                <a:latin typeface="Gill Sans" charset="0"/>
                <a:ea typeface="ヒラギノ角ゴ ProN W3" charset="0"/>
                <a:cs typeface="ヒラギノ角ゴ ProN W3" charset="0"/>
              </a:rPr>
              <a:t>Since April</a:t>
            </a:r>
          </a:p>
          <a:p>
            <a:pPr lvl="1" eaLnBrk="1" hangingPunct="1"/>
            <a:r>
              <a:rPr lang="en-US" sz="2400" dirty="0">
                <a:latin typeface="Gill Sans" charset="0"/>
                <a:ea typeface="ヒラギノ角ゴ ProN W3" charset="0"/>
                <a:cs typeface="ヒラギノ角ゴ ProN W3" charset="0"/>
              </a:rPr>
              <a:t>Interoperability with NCBI identifiers</a:t>
            </a:r>
          </a:p>
          <a:p>
            <a:pPr lvl="1" eaLnBrk="1" hangingPunct="1"/>
            <a:r>
              <a:rPr lang="en-US" sz="2400" dirty="0">
                <a:latin typeface="Gill Sans" charset="0"/>
                <a:ea typeface="ヒラギノ角ゴ ProN W3" charset="0"/>
                <a:cs typeface="ヒラギノ角ゴ ProN W3" charset="0"/>
              </a:rPr>
              <a:t>Integration with </a:t>
            </a:r>
            <a:r>
              <a:rPr lang="en-US" sz="2400" dirty="0" err="1">
                <a:latin typeface="Gill Sans" charset="0"/>
                <a:ea typeface="ヒラギノ角ゴ ProN W3" charset="0"/>
                <a:cs typeface="ヒラギノ角ゴ ProN W3" charset="0"/>
              </a:rPr>
              <a:t>PaleoDB</a:t>
            </a:r>
            <a:endParaRPr lang="en-US" sz="2400" dirty="0">
              <a:latin typeface="Gill Sans" charset="0"/>
              <a:ea typeface="ヒラギノ角ゴ ProN W3" charset="0"/>
              <a:cs typeface="ヒラギノ角ゴ ProN W3" charset="0"/>
            </a:endParaRPr>
          </a:p>
          <a:p>
            <a:pPr lvl="1" eaLnBrk="1" hangingPunct="1"/>
            <a:r>
              <a:rPr lang="en-US" sz="2400" dirty="0">
                <a:latin typeface="Gill Sans" charset="0"/>
                <a:ea typeface="ヒラギノ角ゴ ProN W3" charset="0"/>
                <a:cs typeface="ヒラギノ角ゴ ProN W3" charset="0"/>
              </a:rPr>
              <a:t>Add </a:t>
            </a:r>
            <a:r>
              <a:rPr lang="en-US" sz="2400" dirty="0" err="1">
                <a:latin typeface="Gill Sans" charset="0"/>
                <a:ea typeface="ヒラギノ角ゴ ProN W3" charset="0"/>
                <a:cs typeface="ヒラギノ角ゴ ProN W3" charset="0"/>
              </a:rPr>
              <a:t>xrefs</a:t>
            </a:r>
            <a:r>
              <a:rPr lang="en-US" sz="2400" dirty="0">
                <a:latin typeface="Gill Sans" charset="0"/>
                <a:ea typeface="ヒラギノ角ゴ ProN W3" charset="0"/>
                <a:cs typeface="ヒラギノ角ゴ ProN W3" charset="0"/>
              </a:rPr>
              <a:t> to </a:t>
            </a:r>
            <a:r>
              <a:rPr lang="en-US" sz="2400" dirty="0" err="1">
                <a:latin typeface="Gill Sans" charset="0"/>
                <a:ea typeface="ヒラギノ角ゴ ProN W3" charset="0"/>
                <a:cs typeface="ヒラギノ角ゴ ProN W3" charset="0"/>
              </a:rPr>
              <a:t>Fishbase</a:t>
            </a:r>
            <a:r>
              <a:rPr lang="en-US" sz="2400" dirty="0">
                <a:latin typeface="Gill Sans" charset="0"/>
                <a:ea typeface="ヒラギノ角ゴ ProN W3" charset="0"/>
                <a:cs typeface="ヒラギノ角ゴ ProN W3" charset="0"/>
              </a:rPr>
              <a:t> species pages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28</a:t>
            </a:fld>
            <a:endParaRPr lang="en-US"/>
          </a:p>
        </p:txBody>
      </p:sp>
      <p:pic>
        <p:nvPicPr>
          <p:cNvPr id="5" name="Picture 4"/>
          <p:cNvPicPr>
            <a:picLocks noChangeAspect="1"/>
          </p:cNvPicPr>
          <p:nvPr/>
        </p:nvPicPr>
        <p:blipFill>
          <a:blip r:embed="rId2"/>
          <a:stretch>
            <a:fillRect/>
          </a:stretch>
        </p:blipFill>
        <p:spPr>
          <a:xfrm>
            <a:off x="280343" y="102942"/>
            <a:ext cx="2198202" cy="560858"/>
          </a:xfrm>
          <a:prstGeom prst="rect">
            <a:avLst/>
          </a:prstGeom>
        </p:spPr>
      </p:pic>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6130" name="Line 1"/>
          <p:cNvSpPr>
            <a:spLocks noChangeShapeType="1"/>
          </p:cNvSpPr>
          <p:nvPr/>
        </p:nvSpPr>
        <p:spPr bwMode="auto">
          <a:xfrm flipH="1">
            <a:off x="2775127" y="2994414"/>
            <a:ext cx="3971479" cy="674191"/>
          </a:xfrm>
          <a:prstGeom prst="line">
            <a:avLst/>
          </a:prstGeom>
          <a:noFill/>
          <a:ln w="25400" cap="rnd">
            <a:solidFill>
              <a:schemeClr val="tx1"/>
            </a:solidFill>
            <a:prstDash val="sysDot"/>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31" name="Rectangle 2"/>
          <p:cNvSpPr>
            <a:spLocks/>
          </p:cNvSpPr>
          <p:nvPr/>
        </p:nvSpPr>
        <p:spPr bwMode="auto">
          <a:xfrm>
            <a:off x="6876854" y="2339388"/>
            <a:ext cx="991195" cy="50899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0" tIns="0" rIns="0" bIns="0" anchor="ctr"/>
          <a:lstStyle/>
          <a:p>
            <a:pPr algn="l"/>
            <a:r>
              <a:rPr lang="en-US" sz="2400" dirty="0">
                <a:solidFill>
                  <a:schemeClr val="tx1"/>
                </a:solidFill>
                <a:cs typeface="Gill Sans" charset="0"/>
              </a:rPr>
              <a:t>VTO</a:t>
            </a:r>
          </a:p>
        </p:txBody>
      </p:sp>
      <p:sp>
        <p:nvSpPr>
          <p:cNvPr id="176132" name="Rectangle 3"/>
          <p:cNvSpPr>
            <a:spLocks/>
          </p:cNvSpPr>
          <p:nvPr/>
        </p:nvSpPr>
        <p:spPr bwMode="auto">
          <a:xfrm>
            <a:off x="6737676" y="2297898"/>
            <a:ext cx="2053828" cy="741164"/>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sp>
        <p:nvSpPr>
          <p:cNvPr id="176133" name="Rectangle 4"/>
          <p:cNvSpPr>
            <a:spLocks/>
          </p:cNvSpPr>
          <p:nvPr/>
        </p:nvSpPr>
        <p:spPr bwMode="auto">
          <a:xfrm>
            <a:off x="4040911" y="1010907"/>
            <a:ext cx="1910953" cy="812602"/>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sp>
        <p:nvSpPr>
          <p:cNvPr id="176134" name="Rectangle 5"/>
          <p:cNvSpPr>
            <a:spLocks/>
          </p:cNvSpPr>
          <p:nvPr/>
        </p:nvSpPr>
        <p:spPr bwMode="auto">
          <a:xfrm>
            <a:off x="4104535" y="1001978"/>
            <a:ext cx="857250" cy="46434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0" tIns="0" rIns="0" bIns="0" anchor="ctr"/>
          <a:lstStyle/>
          <a:p>
            <a:pPr algn="l"/>
            <a:r>
              <a:rPr lang="en-US" sz="2400">
                <a:solidFill>
                  <a:schemeClr val="tx1"/>
                </a:solidFill>
                <a:cs typeface="Gill Sans" charset="0"/>
              </a:rPr>
              <a:t>TTO</a:t>
            </a:r>
          </a:p>
        </p:txBody>
      </p:sp>
      <p:sp>
        <p:nvSpPr>
          <p:cNvPr id="176135" name="Rectangle 6"/>
          <p:cNvSpPr>
            <a:spLocks/>
          </p:cNvSpPr>
          <p:nvPr/>
        </p:nvSpPr>
        <p:spPr bwMode="auto">
          <a:xfrm>
            <a:off x="433317" y="1010907"/>
            <a:ext cx="2723555" cy="973336"/>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sp>
        <p:nvSpPr>
          <p:cNvPr id="176136" name="Rectangle 7"/>
          <p:cNvSpPr>
            <a:spLocks/>
          </p:cNvSpPr>
          <p:nvPr/>
        </p:nvSpPr>
        <p:spPr bwMode="auto">
          <a:xfrm>
            <a:off x="693586" y="1023783"/>
            <a:ext cx="2669977" cy="47327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0" tIns="0" rIns="0" bIns="0" anchor="ctr"/>
          <a:lstStyle/>
          <a:p>
            <a:pPr algn="l"/>
            <a:r>
              <a:rPr lang="en-US" sz="2400" dirty="0">
                <a:solidFill>
                  <a:schemeClr val="tx1"/>
                </a:solidFill>
                <a:cs typeface="Gill Sans" charset="0"/>
              </a:rPr>
              <a:t>Catalog of Fishes</a:t>
            </a:r>
          </a:p>
        </p:txBody>
      </p:sp>
      <p:sp>
        <p:nvSpPr>
          <p:cNvPr id="176137" name="Rectangle 8"/>
          <p:cNvSpPr>
            <a:spLocks/>
          </p:cNvSpPr>
          <p:nvPr/>
        </p:nvSpPr>
        <p:spPr bwMode="auto">
          <a:xfrm>
            <a:off x="4084635" y="3762339"/>
            <a:ext cx="1255452" cy="36933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pPr algn="l"/>
            <a:r>
              <a:rPr lang="en-US" sz="2400" dirty="0">
                <a:solidFill>
                  <a:schemeClr val="tx1"/>
                </a:solidFill>
                <a:cs typeface="Gill Sans" charset="0"/>
              </a:rPr>
              <a:t>NCBI Taxa</a:t>
            </a:r>
          </a:p>
        </p:txBody>
      </p:sp>
      <p:sp>
        <p:nvSpPr>
          <p:cNvPr id="176138" name="Rectangle 9"/>
          <p:cNvSpPr>
            <a:spLocks/>
          </p:cNvSpPr>
          <p:nvPr/>
        </p:nvSpPr>
        <p:spPr bwMode="auto">
          <a:xfrm>
            <a:off x="4358084" y="4567289"/>
            <a:ext cx="1049266" cy="73866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pPr algn="l"/>
            <a:r>
              <a:rPr lang="en-US" sz="2400" dirty="0" err="1">
                <a:solidFill>
                  <a:schemeClr val="tx1"/>
                </a:solidFill>
                <a:cs typeface="Gill Sans" charset="0"/>
              </a:rPr>
              <a:t>PaleoDB</a:t>
            </a:r>
            <a:endParaRPr lang="en-US" sz="2400" dirty="0">
              <a:solidFill>
                <a:schemeClr val="tx1"/>
              </a:solidFill>
              <a:cs typeface="Gill Sans" charset="0"/>
            </a:endParaRPr>
          </a:p>
          <a:p>
            <a:pPr algn="l"/>
            <a:endParaRPr lang="en-US" sz="2400" dirty="0">
              <a:solidFill>
                <a:schemeClr val="tx1"/>
              </a:solidFill>
              <a:cs typeface="Gill Sans" charset="0"/>
            </a:endParaRPr>
          </a:p>
        </p:txBody>
      </p:sp>
      <p:sp>
        <p:nvSpPr>
          <p:cNvPr id="176139" name="Rectangle 10"/>
          <p:cNvSpPr>
            <a:spLocks/>
          </p:cNvSpPr>
          <p:nvPr/>
        </p:nvSpPr>
        <p:spPr bwMode="auto">
          <a:xfrm>
            <a:off x="1553993" y="3426374"/>
            <a:ext cx="1338720" cy="43088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r>
              <a:rPr lang="en-US" sz="2800" i="1" dirty="0">
                <a:solidFill>
                  <a:schemeClr val="tx1"/>
                </a:solidFill>
                <a:cs typeface="Gill Sans" charset="0"/>
              </a:rPr>
              <a:t>Curation</a:t>
            </a:r>
          </a:p>
        </p:txBody>
      </p:sp>
      <p:pic>
        <p:nvPicPr>
          <p:cNvPr id="176140" name="Picture 1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049840" y="1413859"/>
            <a:ext cx="580430" cy="40183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grpSp>
        <p:nvGrpSpPr>
          <p:cNvPr id="176141" name="Group 15"/>
          <p:cNvGrpSpPr>
            <a:grpSpLocks/>
          </p:cNvGrpSpPr>
          <p:nvPr/>
        </p:nvGrpSpPr>
        <p:grpSpPr bwMode="auto">
          <a:xfrm>
            <a:off x="4058770" y="1968827"/>
            <a:ext cx="1444318" cy="1441267"/>
            <a:chOff x="0" y="-53"/>
            <a:chExt cx="800" cy="853"/>
          </a:xfrm>
        </p:grpSpPr>
        <p:sp>
          <p:nvSpPr>
            <p:cNvPr id="176164" name="Rectangle 12"/>
            <p:cNvSpPr>
              <a:spLocks/>
            </p:cNvSpPr>
            <p:nvPr/>
          </p:nvSpPr>
          <p:spPr bwMode="auto">
            <a:xfrm>
              <a:off x="65" y="-53"/>
              <a:ext cx="476" cy="33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r>
                <a:rPr lang="en-US" sz="2400" dirty="0">
                  <a:solidFill>
                    <a:schemeClr val="tx1"/>
                  </a:solidFill>
                  <a:cs typeface="Gill Sans" charset="0"/>
                </a:rPr>
                <a:t>ATO</a:t>
              </a:r>
            </a:p>
          </p:txBody>
        </p:sp>
        <p:sp>
          <p:nvSpPr>
            <p:cNvPr id="176165" name="Rectangle 13"/>
            <p:cNvSpPr>
              <a:spLocks/>
            </p:cNvSpPr>
            <p:nvPr/>
          </p:nvSpPr>
          <p:spPr bwMode="auto">
            <a:xfrm>
              <a:off x="0" y="0"/>
              <a:ext cx="800" cy="800"/>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pic>
          <p:nvPicPr>
            <p:cNvPr id="176166" name="Picture 14"/>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97" y="231"/>
              <a:ext cx="569" cy="54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grpSp>
      <p:sp>
        <p:nvSpPr>
          <p:cNvPr id="176142" name="Rectangle 16"/>
          <p:cNvSpPr>
            <a:spLocks/>
          </p:cNvSpPr>
          <p:nvPr/>
        </p:nvSpPr>
        <p:spPr bwMode="auto">
          <a:xfrm>
            <a:off x="4040910" y="3699859"/>
            <a:ext cx="2214563" cy="526852"/>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sp>
        <p:nvSpPr>
          <p:cNvPr id="176143" name="Rectangle 17"/>
          <p:cNvSpPr>
            <a:spLocks/>
          </p:cNvSpPr>
          <p:nvPr/>
        </p:nvSpPr>
        <p:spPr bwMode="auto">
          <a:xfrm>
            <a:off x="4040910" y="4503531"/>
            <a:ext cx="2214563" cy="508992"/>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grpSp>
        <p:nvGrpSpPr>
          <p:cNvPr id="176144" name="Group 20"/>
          <p:cNvGrpSpPr>
            <a:grpSpLocks/>
          </p:cNvGrpSpPr>
          <p:nvPr/>
        </p:nvGrpSpPr>
        <p:grpSpPr bwMode="auto">
          <a:xfrm>
            <a:off x="424387" y="2101445"/>
            <a:ext cx="2393156" cy="669727"/>
            <a:chOff x="0" y="0"/>
            <a:chExt cx="2144" cy="600"/>
          </a:xfrm>
        </p:grpSpPr>
        <p:sp>
          <p:nvSpPr>
            <p:cNvPr id="176162" name="Rectangle 18"/>
            <p:cNvSpPr>
              <a:spLocks/>
            </p:cNvSpPr>
            <p:nvPr/>
          </p:nvSpPr>
          <p:spPr bwMode="auto">
            <a:xfrm>
              <a:off x="212" y="138"/>
              <a:ext cx="1600" cy="33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r>
                <a:rPr lang="en-US" sz="2400" dirty="0" err="1">
                  <a:solidFill>
                    <a:schemeClr val="tx1"/>
                  </a:solidFill>
                  <a:cs typeface="Gill Sans" charset="0"/>
                </a:rPr>
                <a:t>AmphibiaWeb</a:t>
              </a:r>
              <a:endParaRPr lang="en-US" sz="2400" dirty="0">
                <a:solidFill>
                  <a:schemeClr val="tx1"/>
                </a:solidFill>
                <a:cs typeface="Gill Sans" charset="0"/>
              </a:endParaRPr>
            </a:p>
          </p:txBody>
        </p:sp>
        <p:sp>
          <p:nvSpPr>
            <p:cNvPr id="176163" name="Rectangle 19"/>
            <p:cNvSpPr>
              <a:spLocks/>
            </p:cNvSpPr>
            <p:nvPr/>
          </p:nvSpPr>
          <p:spPr bwMode="auto">
            <a:xfrm>
              <a:off x="0" y="0"/>
              <a:ext cx="2144" cy="600"/>
            </a:xfrm>
            <a:prstGeom prst="rect">
              <a:avLst/>
            </a:prstGeom>
            <a:noFill/>
            <a:ln w="25400">
              <a:solidFill>
                <a:schemeClr val="tx1"/>
              </a:solidFill>
              <a:miter lim="800000"/>
              <a:headEn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sz="2400"/>
            </a:p>
          </p:txBody>
        </p:sp>
      </p:grpSp>
      <p:sp>
        <p:nvSpPr>
          <p:cNvPr id="176145" name="Rectangle 21"/>
          <p:cNvSpPr>
            <a:spLocks/>
          </p:cNvSpPr>
          <p:nvPr/>
        </p:nvSpPr>
        <p:spPr bwMode="auto">
          <a:xfrm>
            <a:off x="4690973" y="1040063"/>
            <a:ext cx="1263868" cy="73866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pPr algn="l"/>
            <a:r>
              <a:rPr lang="en-US" sz="1600" dirty="0">
                <a:cs typeface="Gill Sans" charset="0"/>
              </a:rPr>
              <a:t>Taxa: 38K</a:t>
            </a:r>
          </a:p>
          <a:p>
            <a:pPr algn="l"/>
            <a:r>
              <a:rPr lang="en-US" sz="1600" dirty="0">
                <a:cs typeface="Gill Sans" charset="0"/>
              </a:rPr>
              <a:t>Species: 32K</a:t>
            </a:r>
          </a:p>
          <a:p>
            <a:pPr algn="l"/>
            <a:r>
              <a:rPr lang="en-US" sz="1600" dirty="0">
                <a:cs typeface="Gill Sans" charset="0"/>
              </a:rPr>
              <a:t>Synonyms: 58K</a:t>
            </a:r>
          </a:p>
        </p:txBody>
      </p:sp>
      <p:pic>
        <p:nvPicPr>
          <p:cNvPr id="176146" name="Picture 22"/>
          <p:cNvPicPr>
            <a:picLocks noChangeAspect="1" noChangeArrowheads="1"/>
          </p:cNvPicPr>
          <p:nvPr/>
        </p:nvPicPr>
        <p:blipFill>
          <a:blip r:embed="rId5">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446961" y="1450117"/>
            <a:ext cx="709911" cy="52631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pic>
        <p:nvPicPr>
          <p:cNvPr id="176147" name="Picture 23"/>
          <p:cNvPicPr>
            <a:picLocks noChangeAspect="1" noChangeArrowheads="1"/>
          </p:cNvPicPr>
          <p:nvPr/>
        </p:nvPicPr>
        <p:blipFill>
          <a:blip r:embed="rId6">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24387" y="1474557"/>
            <a:ext cx="772120" cy="52084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176148" name="Rectangle 24"/>
          <p:cNvSpPr>
            <a:spLocks/>
          </p:cNvSpPr>
          <p:nvPr/>
        </p:nvSpPr>
        <p:spPr bwMode="auto">
          <a:xfrm>
            <a:off x="7494624" y="2263431"/>
            <a:ext cx="1263868" cy="738664"/>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wrap="none" lIns="0" tIns="0" rIns="0" bIns="0" anchor="ctr">
            <a:spAutoFit/>
          </a:bodyPr>
          <a:lstStyle/>
          <a:p>
            <a:pPr algn="l"/>
            <a:r>
              <a:rPr lang="en-US" sz="1600" dirty="0">
                <a:cs typeface="Gill Sans" charset="0"/>
              </a:rPr>
              <a:t>Taxa: 104K</a:t>
            </a:r>
          </a:p>
          <a:p>
            <a:pPr algn="l"/>
            <a:r>
              <a:rPr lang="en-US" sz="1600" dirty="0">
                <a:cs typeface="Gill Sans" charset="0"/>
              </a:rPr>
              <a:t>Species: 89K</a:t>
            </a:r>
          </a:p>
          <a:p>
            <a:pPr algn="l"/>
            <a:r>
              <a:rPr lang="en-US" sz="1600" dirty="0">
                <a:cs typeface="Gill Sans" charset="0"/>
              </a:rPr>
              <a:t>Synonyms: 82K</a:t>
            </a:r>
          </a:p>
        </p:txBody>
      </p:sp>
      <p:pic>
        <p:nvPicPr>
          <p:cNvPr id="176149" name="Picture 25"/>
          <p:cNvPicPr>
            <a:picLocks noChangeAspect="1" noChangeArrowheads="1"/>
          </p:cNvPicPr>
          <p:nvPr/>
        </p:nvPicPr>
        <p:blipFill>
          <a:blip r:embed="rId7">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35272" y="3857261"/>
            <a:ext cx="888222" cy="29069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sp>
        <p:nvSpPr>
          <p:cNvPr id="176150" name="Line 26"/>
          <p:cNvSpPr>
            <a:spLocks noChangeShapeType="1"/>
          </p:cNvSpPr>
          <p:nvPr/>
        </p:nvSpPr>
        <p:spPr bwMode="auto">
          <a:xfrm rot="10800000">
            <a:off x="2789639" y="2439658"/>
            <a:ext cx="1260202" cy="24557"/>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1" name="Line 27"/>
          <p:cNvSpPr>
            <a:spLocks noChangeShapeType="1"/>
          </p:cNvSpPr>
          <p:nvPr/>
        </p:nvSpPr>
        <p:spPr bwMode="auto">
          <a:xfrm flipH="1">
            <a:off x="3168034" y="1471902"/>
            <a:ext cx="863947" cy="1117"/>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2" name="Line 28"/>
          <p:cNvSpPr>
            <a:spLocks noChangeShapeType="1"/>
          </p:cNvSpPr>
          <p:nvPr/>
        </p:nvSpPr>
        <p:spPr bwMode="auto">
          <a:xfrm flipH="1">
            <a:off x="2775127" y="1726398"/>
            <a:ext cx="1268016" cy="1956718"/>
          </a:xfrm>
          <a:prstGeom prst="line">
            <a:avLst/>
          </a:prstGeom>
          <a:noFill/>
          <a:ln w="25400" cap="rnd">
            <a:solidFill>
              <a:schemeClr val="tx1"/>
            </a:solidFill>
            <a:prstDash val="sysDot"/>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3" name="Line 29"/>
          <p:cNvSpPr>
            <a:spLocks noChangeShapeType="1"/>
          </p:cNvSpPr>
          <p:nvPr/>
        </p:nvSpPr>
        <p:spPr bwMode="auto">
          <a:xfrm flipH="1">
            <a:off x="2781825" y="2672945"/>
            <a:ext cx="1285875" cy="1004590"/>
          </a:xfrm>
          <a:prstGeom prst="line">
            <a:avLst/>
          </a:prstGeom>
          <a:noFill/>
          <a:ln w="25400" cap="rnd">
            <a:solidFill>
              <a:schemeClr val="tx1"/>
            </a:solidFill>
            <a:prstDash val="sysDot"/>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4" name="Line 30"/>
          <p:cNvSpPr>
            <a:spLocks noChangeShapeType="1"/>
          </p:cNvSpPr>
          <p:nvPr/>
        </p:nvSpPr>
        <p:spPr bwMode="auto">
          <a:xfrm flipH="1">
            <a:off x="6249892" y="2824750"/>
            <a:ext cx="433090" cy="1151930"/>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5" name="Line 31"/>
          <p:cNvSpPr>
            <a:spLocks noChangeShapeType="1"/>
          </p:cNvSpPr>
          <p:nvPr/>
        </p:nvSpPr>
        <p:spPr bwMode="auto">
          <a:xfrm flipH="1">
            <a:off x="6267752" y="2869398"/>
            <a:ext cx="460995" cy="1955602"/>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6" name="Line 32"/>
          <p:cNvSpPr>
            <a:spLocks noChangeShapeType="1"/>
          </p:cNvSpPr>
          <p:nvPr/>
        </p:nvSpPr>
        <p:spPr bwMode="auto">
          <a:xfrm rot="10800000">
            <a:off x="5503087" y="2559091"/>
            <a:ext cx="1225659" cy="176361"/>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sp>
        <p:nvSpPr>
          <p:cNvPr id="176157" name="Line 33"/>
          <p:cNvSpPr>
            <a:spLocks noChangeShapeType="1"/>
          </p:cNvSpPr>
          <p:nvPr/>
        </p:nvSpPr>
        <p:spPr bwMode="auto">
          <a:xfrm rot="10800000">
            <a:off x="5970840" y="1420557"/>
            <a:ext cx="756791" cy="1252389"/>
          </a:xfrm>
          <a:prstGeom prst="line">
            <a:avLst/>
          </a:prstGeom>
          <a:noFill/>
          <a:ln w="38100">
            <a:solidFill>
              <a:schemeClr val="tx1"/>
            </a:solidFill>
            <a:miter lim="800000"/>
            <a:headEnd type="stealth" w="med" len="med"/>
            <a:tailEn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noFill/>
              </a14:hiddenFill>
            </a:ext>
          </a:extLst>
        </p:spPr>
        <p:txBody>
          <a:bodyPr lIns="0" tIns="0" rIns="0" bIns="0"/>
          <a:lstStyle/>
          <a:p>
            <a:endParaRPr lang="en-US" sz="2400"/>
          </a:p>
        </p:txBody>
      </p:sp>
      <p:grpSp>
        <p:nvGrpSpPr>
          <p:cNvPr id="176158" name="Group 36"/>
          <p:cNvGrpSpPr>
            <a:grpSpLocks/>
          </p:cNvGrpSpPr>
          <p:nvPr/>
        </p:nvGrpSpPr>
        <p:grpSpPr bwMode="auto">
          <a:xfrm>
            <a:off x="5660341" y="4503531"/>
            <a:ext cx="562570" cy="500063"/>
            <a:chOff x="0" y="0"/>
            <a:chExt cx="504" cy="448"/>
          </a:xfrm>
        </p:grpSpPr>
        <p:sp>
          <p:nvSpPr>
            <p:cNvPr id="176160" name="Rectangle 34"/>
            <p:cNvSpPr>
              <a:spLocks/>
            </p:cNvSpPr>
            <p:nvPr/>
          </p:nvSpPr>
          <p:spPr bwMode="auto">
            <a:xfrm>
              <a:off x="0" y="0"/>
              <a:ext cx="504" cy="448"/>
            </a:xfrm>
            <a:prstGeom prst="rect">
              <a:avLst/>
            </a:prstGeom>
            <a:solidFill>
              <a:schemeClr val="accent1"/>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a:solidFill>
                    <a:srgbClr val="000000"/>
                  </a:solidFill>
                  <a:miter lim="800000"/>
                  <a:headEnd/>
                  <a:tailEnd/>
                </a14:hiddenLine>
              </a:ext>
            </a:extLst>
          </p:spPr>
          <p:txBody>
            <a:bodyPr lIns="0" tIns="0" rIns="0" bIns="0"/>
            <a:lstStyle/>
            <a:p>
              <a:endParaRPr lang="en-US" sz="2400"/>
            </a:p>
          </p:txBody>
        </p:sp>
        <p:pic>
          <p:nvPicPr>
            <p:cNvPr id="176161" name="Picture 35"/>
            <p:cNvPicPr>
              <a:picLocks noChangeAspect="1" noChangeArrowheads="1"/>
            </p:cNvPicPr>
            <p:nvPr/>
          </p:nvPicPr>
          <p:blipFill>
            <a:blip r:embed="rId8">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6" y="75"/>
              <a:ext cx="393" cy="328"/>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pic>
      </p:grpSp>
      <p:sp>
        <p:nvSpPr>
          <p:cNvPr id="176159" name="TextBox 38"/>
          <p:cNvSpPr txBox="1">
            <a:spLocks noChangeArrowheads="1"/>
          </p:cNvSpPr>
          <p:nvPr/>
        </p:nvSpPr>
        <p:spPr bwMode="auto">
          <a:xfrm>
            <a:off x="1196507" y="5709361"/>
            <a:ext cx="7138442" cy="1172915"/>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none" lIns="64291" tIns="32146" rIns="64291" bIns="32146">
            <a:spAutoFit/>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37931725" indent="-37474525" eaLnBrk="0" hangingPunct="0">
              <a:defRPr sz="4200">
                <a:solidFill>
                  <a:srgbClr val="000000"/>
                </a:solidFill>
                <a:latin typeface="Gill Sans" charset="0"/>
                <a:ea typeface="ヒラギノ角ゴ ProN W3" charset="0"/>
                <a:cs typeface="ヒラギノ角ゴ ProN W3" charset="0"/>
                <a:sym typeface="Gill Sans" charset="0"/>
              </a:defRPr>
            </a:lvl2pPr>
            <a:lvl3pPr eaLnBrk="0" hangingPunct="0">
              <a:defRPr sz="4200">
                <a:solidFill>
                  <a:srgbClr val="000000"/>
                </a:solidFill>
                <a:latin typeface="Gill Sans" charset="0"/>
                <a:ea typeface="ヒラギノ角ゴ ProN W3" charset="0"/>
                <a:cs typeface="ヒラギノ角ゴ ProN W3" charset="0"/>
                <a:sym typeface="Gill Sans" charset="0"/>
              </a:defRPr>
            </a:lvl3pPr>
            <a:lvl4pPr eaLnBrk="0" hangingPunct="0">
              <a:defRPr sz="4200">
                <a:solidFill>
                  <a:srgbClr val="000000"/>
                </a:solidFill>
                <a:latin typeface="Gill Sans" charset="0"/>
                <a:ea typeface="ヒラギノ角ゴ ProN W3" charset="0"/>
                <a:cs typeface="ヒラギノ角ゴ ProN W3" charset="0"/>
                <a:sym typeface="Gill Sans" charset="0"/>
              </a:defRPr>
            </a:lvl4pPr>
            <a:lvl5pPr eaLnBrk="0" hangingPunct="0">
              <a:defRPr sz="4200">
                <a:solidFill>
                  <a:srgbClr val="000000"/>
                </a:solidFill>
                <a:latin typeface="Gill Sans" charset="0"/>
                <a:ea typeface="ヒラギノ角ゴ ProN W3" charset="0"/>
                <a:cs typeface="ヒラギノ角ゴ ProN W3" charset="0"/>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3600" dirty="0">
                <a:hlinkClick r:id="rId9"/>
              </a:rPr>
              <a:t>http://purl.obolibrary.org/obo/</a:t>
            </a:r>
            <a:r>
              <a:rPr lang="en-US" sz="3600" dirty="0" smtClean="0">
                <a:hlinkClick r:id="rId9"/>
              </a:rPr>
              <a:t>vto.owl</a:t>
            </a:r>
            <a:endParaRPr lang="en-US" sz="3600" dirty="0" smtClean="0"/>
          </a:p>
          <a:p>
            <a:pPr eaLnBrk="1" hangingPunct="1"/>
            <a:endParaRPr lang="en-US" sz="3600" dirty="0"/>
          </a:p>
        </p:txBody>
      </p:sp>
      <p:sp>
        <p:nvSpPr>
          <p:cNvPr id="2" name="Slide Number Placeholder 1"/>
          <p:cNvSpPr>
            <a:spLocks noGrp="1"/>
          </p:cNvSpPr>
          <p:nvPr>
            <p:ph type="sldNum" sz="quarter" idx="12"/>
          </p:nvPr>
        </p:nvSpPr>
        <p:spPr>
          <a:xfrm>
            <a:off x="6781134" y="6405190"/>
            <a:ext cx="2133600" cy="365125"/>
          </a:xfrm>
        </p:spPr>
        <p:txBody>
          <a:bodyPr/>
          <a:lstStyle/>
          <a:p>
            <a:fld id="{9953515C-C93F-5949-8B05-7118556C9C30}" type="slidenum">
              <a:rPr lang="en-US" sz="1600" smtClean="0"/>
              <a:pPr/>
              <a:t>29</a:t>
            </a:fld>
            <a:endParaRPr lang="en-US" sz="1600" dirty="0"/>
          </a:p>
        </p:txBody>
      </p:sp>
      <p:sp>
        <p:nvSpPr>
          <p:cNvPr id="40" name="Title 1"/>
          <p:cNvSpPr>
            <a:spLocks noGrp="1"/>
          </p:cNvSpPr>
          <p:nvPr>
            <p:ph type="title"/>
          </p:nvPr>
        </p:nvSpPr>
        <p:spPr bwMode="auto">
          <a:xfrm>
            <a:off x="457200" y="152771"/>
            <a:ext cx="8229600" cy="336456"/>
          </a:xfrm>
          <a:noFill/>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9525">
                <a:solidFill>
                  <a:srgbClr val="000000"/>
                </a:solidFill>
                <a:miter lim="800000"/>
                <a:headEnd/>
                <a:tailEnd/>
              </a14:hiddenLine>
            </a:ext>
          </a:extLst>
        </p:spPr>
        <p:txBody>
          <a:bodyPr wrap="square" lIns="64291" tIns="32146" rIns="64291" bIns="32146" numCol="1" anchor="t" anchorCtr="0" compatLnSpc="1">
            <a:prstTxWarp prst="textNoShape">
              <a:avLst/>
            </a:prstTxWarp>
            <a:normAutofit fontScale="90000"/>
          </a:bodyPr>
          <a:lstStyle/>
          <a:p>
            <a:pPr eaLnBrk="1" hangingPunct="1"/>
            <a:r>
              <a:rPr lang="en-US" dirty="0" smtClean="0">
                <a:latin typeface="Gill Sans" charset="0"/>
                <a:ea typeface="ヒラギノ角ゴ ProN W3" charset="0"/>
                <a:cs typeface="ヒラギノ角ゴ ProN W3" charset="0"/>
              </a:rPr>
              <a:t>VTO building blocks</a:t>
            </a:r>
            <a:endParaRPr lang="en-US" dirty="0">
              <a:latin typeface="Gill Sans" charset="0"/>
              <a:ea typeface="ヒラギノ角ゴ ProN W3" charset="0"/>
              <a:cs typeface="ヒラギノ角ゴ ProN W3" charset="0"/>
            </a:endParaRPr>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Phenoscape project team</a:t>
            </a:r>
            <a:endParaRPr lang="en-US" dirty="0"/>
          </a:p>
        </p:txBody>
      </p:sp>
      <p:sp>
        <p:nvSpPr>
          <p:cNvPr id="3" name="Content Placeholder 2"/>
          <p:cNvSpPr>
            <a:spLocks noGrp="1"/>
          </p:cNvSpPr>
          <p:nvPr>
            <p:ph idx="1"/>
          </p:nvPr>
        </p:nvSpPr>
        <p:spPr>
          <a:xfrm>
            <a:off x="457200" y="1600200"/>
            <a:ext cx="8229600" cy="4525963"/>
          </a:xfrm>
        </p:spPr>
        <p:txBody>
          <a:bodyPr numCol="2">
            <a:normAutofit/>
          </a:bodyPr>
          <a:lstStyle/>
          <a:p>
            <a:r>
              <a:rPr lang="en-US" sz="1600" dirty="0"/>
              <a:t>National Evolutionary Synthesis Center (NESCent)</a:t>
            </a:r>
            <a:r>
              <a:rPr lang="en-US" sz="1600" dirty="0" smtClean="0"/>
              <a:t>	</a:t>
            </a:r>
          </a:p>
          <a:p>
            <a:pPr lvl="1"/>
            <a:r>
              <a:rPr lang="en-US" sz="1100" dirty="0"/>
              <a:t>Todd </a:t>
            </a:r>
            <a:r>
              <a:rPr lang="en-US" sz="1100" dirty="0" smtClean="0"/>
              <a:t>Vision</a:t>
            </a:r>
          </a:p>
          <a:p>
            <a:pPr lvl="1"/>
            <a:r>
              <a:rPr lang="en-US" sz="1100" dirty="0"/>
              <a:t>Hilmar Lapp</a:t>
            </a:r>
          </a:p>
          <a:p>
            <a:pPr lvl="1"/>
            <a:r>
              <a:rPr lang="en-US" sz="1100" dirty="0"/>
              <a:t>Jim </a:t>
            </a:r>
            <a:r>
              <a:rPr lang="en-US" sz="1100" dirty="0" err="1"/>
              <a:t>Balhoff</a:t>
            </a:r>
            <a:endParaRPr lang="en-US" sz="1100" dirty="0"/>
          </a:p>
          <a:p>
            <a:pPr lvl="1"/>
            <a:r>
              <a:rPr lang="en-US" sz="1100" dirty="0"/>
              <a:t>Peter </a:t>
            </a:r>
            <a:r>
              <a:rPr lang="en-US" sz="1100" dirty="0" err="1"/>
              <a:t>Midford</a:t>
            </a:r>
            <a:r>
              <a:rPr lang="en-US" sz="1100" dirty="0" smtClean="0"/>
              <a:t>	</a:t>
            </a:r>
          </a:p>
          <a:p>
            <a:pPr lvl="1"/>
            <a:r>
              <a:rPr lang="en-US" sz="1100" dirty="0" err="1" smtClean="0"/>
              <a:t>Prashanti</a:t>
            </a:r>
            <a:r>
              <a:rPr lang="en-US" sz="1100" dirty="0" smtClean="0"/>
              <a:t> </a:t>
            </a:r>
            <a:r>
              <a:rPr lang="en-US" sz="1100" dirty="0" err="1" smtClean="0"/>
              <a:t>Manda</a:t>
            </a:r>
            <a:r>
              <a:rPr lang="en-US" sz="1100" dirty="0" smtClean="0"/>
              <a:t> (starting Feb 2013)</a:t>
            </a:r>
          </a:p>
          <a:p>
            <a:r>
              <a:rPr lang="en-US" sz="1600" dirty="0"/>
              <a:t>University of South Dakota	</a:t>
            </a:r>
          </a:p>
          <a:p>
            <a:pPr lvl="1"/>
            <a:r>
              <a:rPr lang="en-US" sz="1100" dirty="0"/>
              <a:t>Paula Mabee</a:t>
            </a:r>
          </a:p>
          <a:p>
            <a:pPr lvl="1"/>
            <a:r>
              <a:rPr lang="en-US" sz="1100" dirty="0" err="1"/>
              <a:t>Wasila</a:t>
            </a:r>
            <a:r>
              <a:rPr lang="en-US" sz="1100" dirty="0"/>
              <a:t> </a:t>
            </a:r>
            <a:r>
              <a:rPr lang="en-US" sz="1100" dirty="0" err="1"/>
              <a:t>Dahdul</a:t>
            </a:r>
            <a:endParaRPr lang="en-US" sz="1100" dirty="0"/>
          </a:p>
          <a:p>
            <a:pPr lvl="1"/>
            <a:r>
              <a:rPr lang="en-US" sz="1100" dirty="0"/>
              <a:t>Alex </a:t>
            </a:r>
            <a:r>
              <a:rPr lang="en-US" sz="1100" dirty="0" err="1"/>
              <a:t>Dececchi</a:t>
            </a:r>
            <a:r>
              <a:rPr lang="en-US" sz="1100" dirty="0"/>
              <a:t>	</a:t>
            </a:r>
          </a:p>
          <a:p>
            <a:r>
              <a:rPr lang="en-US" sz="1600" dirty="0"/>
              <a:t>University of Oregon (</a:t>
            </a:r>
            <a:r>
              <a:rPr lang="en-US" sz="1600" dirty="0" err="1"/>
              <a:t>Zebrafish</a:t>
            </a:r>
            <a:r>
              <a:rPr lang="en-US" sz="1600" dirty="0"/>
              <a:t> Information Network)	</a:t>
            </a:r>
          </a:p>
          <a:p>
            <a:pPr lvl="1"/>
            <a:r>
              <a:rPr lang="en-US" sz="1100" dirty="0"/>
              <a:t>Monte </a:t>
            </a:r>
            <a:r>
              <a:rPr lang="en-US" sz="1100" dirty="0" err="1"/>
              <a:t>Westerfield</a:t>
            </a:r>
            <a:endParaRPr lang="en-US" sz="1100" dirty="0"/>
          </a:p>
          <a:p>
            <a:pPr lvl="1"/>
            <a:r>
              <a:rPr lang="en-US" sz="1100" dirty="0"/>
              <a:t>Yvonne Bradford</a:t>
            </a:r>
          </a:p>
          <a:p>
            <a:pPr lvl="1"/>
            <a:r>
              <a:rPr lang="en-US" sz="1100" dirty="0" err="1"/>
              <a:t>Ceri</a:t>
            </a:r>
            <a:r>
              <a:rPr lang="en-US" sz="1100" dirty="0"/>
              <a:t> Van </a:t>
            </a:r>
            <a:r>
              <a:rPr lang="en-US" sz="1100" dirty="0" err="1"/>
              <a:t>Slyke</a:t>
            </a:r>
            <a:r>
              <a:rPr lang="en-US" sz="1100" dirty="0"/>
              <a:t>		</a:t>
            </a:r>
          </a:p>
          <a:p>
            <a:r>
              <a:rPr lang="en-US" sz="1600" dirty="0"/>
              <a:t>Oregon Health &amp; Science University	</a:t>
            </a:r>
          </a:p>
          <a:p>
            <a:pPr lvl="1"/>
            <a:r>
              <a:rPr lang="en-US" sz="1100" dirty="0"/>
              <a:t>Melissa </a:t>
            </a:r>
            <a:r>
              <a:rPr lang="en-US" sz="1100" dirty="0" err="1" smtClean="0"/>
              <a:t>Haendel</a:t>
            </a:r>
            <a:endParaRPr lang="en-US" sz="1100" dirty="0" smtClean="0"/>
          </a:p>
          <a:p>
            <a:pPr marL="457200" lvl="1" indent="0">
              <a:buNone/>
            </a:pPr>
            <a:r>
              <a:rPr lang="en-US" sz="1100" dirty="0"/>
              <a:t>			</a:t>
            </a:r>
          </a:p>
          <a:p>
            <a:r>
              <a:rPr lang="en-US" sz="1600" dirty="0"/>
              <a:t>University of Chicago		</a:t>
            </a:r>
          </a:p>
          <a:p>
            <a:pPr lvl="1"/>
            <a:r>
              <a:rPr lang="en-US" sz="1100" dirty="0"/>
              <a:t>Paul </a:t>
            </a:r>
            <a:r>
              <a:rPr lang="en-US" sz="1100" dirty="0" err="1"/>
              <a:t>Sereno</a:t>
            </a:r>
            <a:endParaRPr lang="en-US" sz="1100" dirty="0"/>
          </a:p>
          <a:p>
            <a:pPr lvl="1"/>
            <a:r>
              <a:rPr lang="en-US" sz="1100" dirty="0" err="1"/>
              <a:t>Nizar</a:t>
            </a:r>
            <a:r>
              <a:rPr lang="en-US" sz="1100" dirty="0"/>
              <a:t> Ibrahim	</a:t>
            </a:r>
            <a:endParaRPr lang="en-US" sz="1100" dirty="0" smtClean="0"/>
          </a:p>
          <a:p>
            <a:r>
              <a:rPr lang="en-US" sz="1600" dirty="0" smtClean="0"/>
              <a:t>Mouse Genome Informatics	</a:t>
            </a:r>
          </a:p>
          <a:p>
            <a:pPr lvl="1"/>
            <a:r>
              <a:rPr lang="en-US" sz="1100" dirty="0" smtClean="0"/>
              <a:t>Judith Blake</a:t>
            </a:r>
          </a:p>
          <a:p>
            <a:pPr lvl="1"/>
            <a:r>
              <a:rPr lang="en-US" sz="1100" dirty="0" smtClean="0"/>
              <a:t>Terry </a:t>
            </a:r>
            <a:r>
              <a:rPr lang="en-US" sz="1100" dirty="0" err="1" smtClean="0"/>
              <a:t>Hayamizu</a:t>
            </a:r>
            <a:r>
              <a:rPr lang="en-US" sz="1100" dirty="0" smtClean="0"/>
              <a:t>	</a:t>
            </a:r>
          </a:p>
          <a:p>
            <a:r>
              <a:rPr lang="en-US" sz="1600" dirty="0" smtClean="0"/>
              <a:t>Cincinnati </a:t>
            </a:r>
            <a:r>
              <a:rPr lang="en-US" sz="1600" dirty="0"/>
              <a:t>Children's </a:t>
            </a:r>
            <a:r>
              <a:rPr lang="en-US" sz="1600" dirty="0" smtClean="0"/>
              <a:t>Hospital </a:t>
            </a:r>
            <a:r>
              <a:rPr lang="en-US" sz="1600" dirty="0"/>
              <a:t>Medical Center</a:t>
            </a:r>
          </a:p>
          <a:p>
            <a:pPr lvl="1"/>
            <a:r>
              <a:rPr lang="en-US" sz="1100" dirty="0"/>
              <a:t>Aaron Zorn (</a:t>
            </a:r>
            <a:r>
              <a:rPr lang="en-US" sz="1100" dirty="0" err="1"/>
              <a:t>Xenbase</a:t>
            </a:r>
            <a:r>
              <a:rPr lang="en-US" sz="1100" dirty="0"/>
              <a:t>)</a:t>
            </a:r>
          </a:p>
          <a:p>
            <a:pPr lvl="1"/>
            <a:r>
              <a:rPr lang="en-US" sz="1100" dirty="0"/>
              <a:t>Christina James-Zorn (</a:t>
            </a:r>
            <a:r>
              <a:rPr lang="en-US" sz="1100" dirty="0" err="1"/>
              <a:t>Xenbase</a:t>
            </a:r>
            <a:r>
              <a:rPr lang="en-US" sz="1100" dirty="0"/>
              <a:t>)		</a:t>
            </a:r>
          </a:p>
          <a:p>
            <a:r>
              <a:rPr lang="en-US" sz="1600" dirty="0"/>
              <a:t>California Academy of Sciences		</a:t>
            </a:r>
          </a:p>
          <a:p>
            <a:pPr lvl="1"/>
            <a:r>
              <a:rPr lang="en-US" sz="1100" dirty="0"/>
              <a:t>David Blackburn	</a:t>
            </a:r>
          </a:p>
          <a:p>
            <a:r>
              <a:rPr lang="en-US" sz="1600" dirty="0"/>
              <a:t>University of Arizona	</a:t>
            </a:r>
          </a:p>
          <a:p>
            <a:pPr lvl="1"/>
            <a:r>
              <a:rPr lang="en-US" sz="1100" dirty="0"/>
              <a:t>Hong Cui</a:t>
            </a:r>
          </a:p>
          <a:p>
            <a:pPr lvl="1"/>
            <a:r>
              <a:rPr lang="en-US" sz="1100" dirty="0" err="1"/>
              <a:t>Zilong</a:t>
            </a:r>
            <a:r>
              <a:rPr lang="en-US" sz="1100" dirty="0"/>
              <a:t> Chang</a:t>
            </a:r>
          </a:p>
          <a:p>
            <a:r>
              <a:rPr lang="en-US" sz="1600" dirty="0"/>
              <a:t>Lawrence Berkeley National Labs</a:t>
            </a:r>
            <a:endParaRPr lang="en-US" sz="1600" dirty="0" smtClean="0"/>
          </a:p>
          <a:p>
            <a:pPr lvl="1"/>
            <a:r>
              <a:rPr lang="en-US" sz="1100" dirty="0" err="1" smtClean="0"/>
              <a:t>Suzi</a:t>
            </a:r>
            <a:r>
              <a:rPr lang="en-US" sz="1100" dirty="0" smtClean="0"/>
              <a:t> Lewis</a:t>
            </a:r>
          </a:p>
          <a:p>
            <a:pPr lvl="1"/>
            <a:r>
              <a:rPr lang="en-US" sz="1100" dirty="0" smtClean="0"/>
              <a:t>Chris </a:t>
            </a:r>
            <a:r>
              <a:rPr lang="en-US" sz="1100" dirty="0" err="1"/>
              <a:t>Mungall</a:t>
            </a:r>
            <a:r>
              <a:rPr lang="en-US" sz="1100" dirty="0"/>
              <a:t>		</a:t>
            </a:r>
          </a:p>
        </p:txBody>
      </p:sp>
      <p:sp>
        <p:nvSpPr>
          <p:cNvPr id="4" name="Slide Number Placeholder 3"/>
          <p:cNvSpPr>
            <a:spLocks noGrp="1"/>
          </p:cNvSpPr>
          <p:nvPr>
            <p:ph type="sldNum" sz="quarter" idx="12"/>
          </p:nvPr>
        </p:nvSpPr>
        <p:spPr/>
        <p:txBody>
          <a:bodyPr/>
          <a:lstStyle/>
          <a:p>
            <a:fld id="{0815CF5F-73C0-F44B-B50E-84BD08E412F6}" type="slidenum">
              <a:rPr lang="en-US" smtClean="0"/>
              <a:pPr/>
              <a:t>3</a:t>
            </a:fld>
            <a:endParaRPr lang="en-US"/>
          </a:p>
        </p:txBody>
      </p:sp>
      <p:pic>
        <p:nvPicPr>
          <p:cNvPr id="5" name="Content Placeholder 7" descr="Phenoscape_Logo.jpg"/>
          <p:cNvPicPr>
            <a:picLocks/>
          </p:cNvPicPr>
          <p:nvPr/>
        </p:nvPicPr>
        <p:blipFill rotWithShape="1">
          <a:blip r:embed="rId3"/>
          <a:srcRect t="-38657" b="36581"/>
          <a:stretch/>
        </p:blipFill>
        <p:spPr bwMode="auto">
          <a:xfrm>
            <a:off x="2803922" y="-17271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744186357"/>
      </p:ext>
    </p:extLst>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8178" name="Rectangle 1"/>
          <p:cNvSpPr>
            <a:spLocks/>
          </p:cNvSpPr>
          <p:nvPr/>
        </p:nvSpPr>
        <p:spPr bwMode="auto">
          <a:xfrm>
            <a:off x="454298" y="1660922"/>
            <a:ext cx="6866930" cy="313432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a:solidFill>
                  <a:srgbClr val="000000"/>
                </a:solidFill>
                <a:miter lim="800000"/>
                <a:headEnd/>
                <a:tailEnd/>
              </a14:hiddenLine>
            </a:ext>
          </a:extLst>
        </p:spPr>
        <p:txBody>
          <a:bodyPr lIns="0" tIns="0" rIns="0" bIns="0" anchor="ctr"/>
          <a:lstStyle/>
          <a:p>
            <a:pPr algn="l"/>
            <a:endParaRPr lang="en-US">
              <a:solidFill>
                <a:schemeClr val="tx1"/>
              </a:solidFill>
              <a:cs typeface="Gill Sans" charset="0"/>
            </a:endParaRPr>
          </a:p>
          <a:p>
            <a:pPr algn="l"/>
            <a:endParaRPr lang="en-US">
              <a:solidFill>
                <a:schemeClr val="tx1"/>
              </a:solidFill>
              <a:cs typeface="Gill Sans" charset="0"/>
            </a:endParaRPr>
          </a:p>
          <a:p>
            <a:pPr algn="l"/>
            <a:r>
              <a:rPr lang="en-US">
                <a:solidFill>
                  <a:schemeClr val="tx1"/>
                </a:solidFill>
                <a:cs typeface="Gill Sans" charset="0"/>
              </a:rPr>
              <a:t>  </a:t>
            </a:r>
          </a:p>
          <a:p>
            <a:pPr algn="l"/>
            <a:r>
              <a:rPr lang="en-US">
                <a:solidFill>
                  <a:schemeClr val="tx1"/>
                </a:solidFill>
                <a:cs typeface="Gill Sans" charset="0"/>
              </a:rPr>
              <a:t> </a:t>
            </a:r>
          </a:p>
          <a:p>
            <a:pPr algn="l"/>
            <a:r>
              <a:rPr lang="en-US">
                <a:solidFill>
                  <a:schemeClr val="tx1"/>
                </a:solidFill>
                <a:cs typeface="Gill Sans" charset="0"/>
              </a:rPr>
              <a:t>   </a:t>
            </a:r>
          </a:p>
          <a:p>
            <a:pPr algn="l"/>
            <a:r>
              <a:rPr lang="en-US">
                <a:solidFill>
                  <a:schemeClr val="tx1"/>
                </a:solidFill>
                <a:cs typeface="Gill Sans" charset="0"/>
              </a:rPr>
              <a:t>   </a:t>
            </a:r>
          </a:p>
          <a:p>
            <a:pPr algn="l"/>
            <a:r>
              <a:rPr lang="en-US">
                <a:solidFill>
                  <a:schemeClr val="tx1"/>
                </a:solidFill>
                <a:cs typeface="Gill Sans" charset="0"/>
              </a:rPr>
              <a:t> </a:t>
            </a:r>
          </a:p>
        </p:txBody>
      </p:sp>
      <p:sp>
        <p:nvSpPr>
          <p:cNvPr id="178179" name="Rectangle 2"/>
          <p:cNvSpPr>
            <a:spLocks noGrp="1" noChangeArrowheads="1"/>
          </p:cNvSpPr>
          <p:nvPr>
            <p:ph type="title"/>
          </p:nvPr>
        </p:nvSpPr>
        <p:spPr>
          <a:xfrm>
            <a:off x="892969" y="0"/>
            <a:ext cx="7358063" cy="1714500"/>
          </a:xfrm>
        </p:spPr>
        <p:txBody>
          <a:bodyPr/>
          <a:lstStyle/>
          <a:p>
            <a:pPr eaLnBrk="1" hangingPunct="1"/>
            <a:r>
              <a:rPr lang="en-US">
                <a:latin typeface="Gill Sans" charset="0"/>
                <a:ea typeface="ヒラギノ角ゴ ProN W3" charset="0"/>
                <a:cs typeface="ヒラギノ角ゴ ProN W3" charset="0"/>
              </a:rPr>
              <a:t>Releases</a:t>
            </a:r>
          </a:p>
        </p:txBody>
      </p:sp>
      <p:sp>
        <p:nvSpPr>
          <p:cNvPr id="178180" name="Rectangle 3"/>
          <p:cNvSpPr>
            <a:spLocks noGrp="1" noChangeArrowheads="1"/>
          </p:cNvSpPr>
          <p:nvPr>
            <p:ph type="body" idx="1"/>
          </p:nvPr>
        </p:nvSpPr>
        <p:spPr>
          <a:xfrm>
            <a:off x="892969" y="1413933"/>
            <a:ext cx="7358063" cy="3247894"/>
          </a:xfrm>
        </p:spPr>
        <p:txBody>
          <a:bodyPr>
            <a:noAutofit/>
          </a:bodyPr>
          <a:lstStyle/>
          <a:p>
            <a:pPr eaLnBrk="1" hangingPunct="1"/>
            <a:r>
              <a:rPr lang="en-US" sz="2400" dirty="0">
                <a:latin typeface="Gill Sans" charset="0"/>
                <a:ea typeface="ヒラギノ角ゴ ProN W3" charset="0"/>
                <a:cs typeface="ヒラギノ角ゴ ProN W3" charset="0"/>
              </a:rPr>
              <a:t>July 2012</a:t>
            </a:r>
          </a:p>
          <a:p>
            <a:pPr lvl="1" eaLnBrk="1" hangingPunct="1"/>
            <a:r>
              <a:rPr lang="en-US" sz="2400" dirty="0">
                <a:latin typeface="Gill Sans" charset="0"/>
                <a:ea typeface="ヒラギノ角ゴ ProN W3" charset="0"/>
                <a:cs typeface="ヒラギノ角ゴ ProN W3" charset="0"/>
              </a:rPr>
              <a:t>VTO - no VTO identifiers; incorporated PBDB</a:t>
            </a:r>
          </a:p>
          <a:p>
            <a:pPr eaLnBrk="1" hangingPunct="1"/>
            <a:r>
              <a:rPr lang="en-US" sz="2400" dirty="0">
                <a:latin typeface="Gill Sans" charset="0"/>
                <a:ea typeface="ヒラギノ角ゴ ProN W3" charset="0"/>
                <a:cs typeface="ヒラギノ角ゴ ProN W3" charset="0"/>
              </a:rPr>
              <a:t>November 2012</a:t>
            </a:r>
          </a:p>
          <a:p>
            <a:pPr lvl="1" eaLnBrk="1" hangingPunct="1"/>
            <a:r>
              <a:rPr lang="en-US" sz="2400" dirty="0">
                <a:latin typeface="Gill Sans" charset="0"/>
                <a:ea typeface="ヒラギノ角ゴ ProN W3" charset="0"/>
                <a:cs typeface="ヒラギノ角ゴ ProN W3" charset="0"/>
              </a:rPr>
              <a:t>VTO - NCBI, PBDB update; </a:t>
            </a:r>
            <a:r>
              <a:rPr lang="en-US" sz="2400" dirty="0" err="1">
                <a:latin typeface="Gill Sans" charset="0"/>
                <a:ea typeface="ヒラギノ角ゴ ProN W3" charset="0"/>
                <a:cs typeface="ヒラギノ角ゴ ProN W3" charset="0"/>
              </a:rPr>
              <a:t>Fishbase</a:t>
            </a:r>
            <a:r>
              <a:rPr lang="en-US" sz="2400" dirty="0">
                <a:latin typeface="Gill Sans" charset="0"/>
                <a:ea typeface="ヒラギノ角ゴ ProN W3" charset="0"/>
                <a:cs typeface="ヒラギノ角ゴ ProN W3" charset="0"/>
              </a:rPr>
              <a:t> links; resolve some release process issues</a:t>
            </a:r>
          </a:p>
          <a:p>
            <a:pPr eaLnBrk="1" hangingPunct="1"/>
            <a:r>
              <a:rPr lang="en-US" sz="2400" dirty="0">
                <a:latin typeface="Gill Sans" charset="0"/>
                <a:ea typeface="ヒラギノ角ゴ ProN W3" charset="0"/>
                <a:cs typeface="ヒラギノ角ゴ ProN W3" charset="0"/>
              </a:rPr>
              <a:t>December 2012</a:t>
            </a:r>
          </a:p>
          <a:p>
            <a:pPr lvl="1" eaLnBrk="1" hangingPunct="1"/>
            <a:r>
              <a:rPr lang="en-US" sz="2400" dirty="0">
                <a:latin typeface="Gill Sans" charset="0"/>
                <a:ea typeface="ヒラギノ角ゴ ProN W3" charset="0"/>
                <a:cs typeface="ヒラギノ角ゴ ProN W3" charset="0"/>
              </a:rPr>
              <a:t>ATO - </a:t>
            </a:r>
            <a:r>
              <a:rPr lang="en-US" sz="2400" dirty="0" err="1">
                <a:latin typeface="Gill Sans" charset="0"/>
                <a:ea typeface="ヒラギノ角ゴ ProN W3" charset="0"/>
                <a:cs typeface="ヒラギノ角ゴ ProN W3" charset="0"/>
              </a:rPr>
              <a:t>AmphibiaWeb</a:t>
            </a:r>
            <a:r>
              <a:rPr lang="en-US" sz="2400" dirty="0">
                <a:latin typeface="Gill Sans" charset="0"/>
                <a:ea typeface="ヒラギノ角ゴ ProN W3" charset="0"/>
                <a:cs typeface="ヒラギノ角ゴ ProN W3" charset="0"/>
              </a:rPr>
              <a:t> update</a:t>
            </a:r>
          </a:p>
          <a:p>
            <a:pPr lvl="1" eaLnBrk="1" hangingPunct="1"/>
            <a:r>
              <a:rPr lang="en-US" sz="2400" dirty="0">
                <a:latin typeface="Gill Sans" charset="0"/>
                <a:ea typeface="ヒラギノ角ゴ ProN W3" charset="0"/>
                <a:cs typeface="ヒラギノ角ゴ ProN W3" charset="0"/>
              </a:rPr>
              <a:t>TTO - update from </a:t>
            </a:r>
            <a:r>
              <a:rPr lang="en-US" sz="2400" dirty="0" err="1">
                <a:latin typeface="Gill Sans" charset="0"/>
                <a:ea typeface="ヒラギノ角ゴ ProN W3" charset="0"/>
                <a:cs typeface="ヒラギノ角ゴ ProN W3" charset="0"/>
              </a:rPr>
              <a:t>CoF</a:t>
            </a:r>
            <a:r>
              <a:rPr lang="en-US" sz="2400" dirty="0">
                <a:latin typeface="Gill Sans" charset="0"/>
                <a:ea typeface="ヒラギノ角ゴ ProN W3" charset="0"/>
                <a:cs typeface="ヒラギノ角ゴ ProN W3" charset="0"/>
              </a:rPr>
              <a:t>, resolve a few problems found in VTO release</a:t>
            </a:r>
          </a:p>
          <a:p>
            <a:pPr lvl="1" eaLnBrk="1" hangingPunct="1"/>
            <a:r>
              <a:rPr lang="en-US" sz="2400" dirty="0">
                <a:latin typeface="Gill Sans" charset="0"/>
                <a:ea typeface="ヒラギノ角ゴ ProN W3" charset="0"/>
                <a:cs typeface="ヒラギノ角ゴ ProN W3" charset="0"/>
              </a:rPr>
              <a:t>VTO - updates from NCBI, TTO, ATO, PBDB, resolve basal tetrapod issues, go though release process with </a:t>
            </a:r>
            <a:r>
              <a:rPr lang="en-US" sz="2400" dirty="0" smtClean="0">
                <a:latin typeface="Gill Sans" charset="0"/>
                <a:ea typeface="ヒラギノ角ゴ ProN W3" charset="0"/>
                <a:cs typeface="ヒラギノ角ゴ ProN W3" charset="0"/>
              </a:rPr>
              <a:t>Jim</a:t>
            </a:r>
            <a:endParaRPr lang="en-US" sz="2400" dirty="0">
              <a:latin typeface="Gill Sans" charset="0"/>
              <a:ea typeface="ヒラギノ角ゴ ProN W3" charset="0"/>
              <a:cs typeface="ヒラギノ角ゴ ProN W3" charset="0"/>
            </a:endParaRPr>
          </a:p>
        </p:txBody>
      </p:sp>
      <p:sp>
        <p:nvSpPr>
          <p:cNvPr id="2" name="Slide Number Placeholder 1"/>
          <p:cNvSpPr>
            <a:spLocks noGrp="1"/>
          </p:cNvSpPr>
          <p:nvPr>
            <p:ph type="sldNum" sz="quarter" idx="12"/>
          </p:nvPr>
        </p:nvSpPr>
        <p:spPr/>
        <p:txBody>
          <a:bodyPr/>
          <a:lstStyle/>
          <a:p>
            <a:fld id="{9953515C-C93F-5949-8B05-7118556C9C30}" type="slidenum">
              <a:rPr lang="en-US" smtClean="0"/>
              <a:pPr/>
              <a:t>30</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9202" name="Rectangle 1"/>
          <p:cNvSpPr>
            <a:spLocks noGrp="1" noChangeArrowheads="1"/>
          </p:cNvSpPr>
          <p:nvPr>
            <p:ph type="title"/>
          </p:nvPr>
        </p:nvSpPr>
        <p:spPr/>
        <p:txBody>
          <a:bodyPr/>
          <a:lstStyle/>
          <a:p>
            <a:pPr eaLnBrk="1" hangingPunct="1"/>
            <a:r>
              <a:rPr lang="en-US" dirty="0" smtClean="0">
                <a:latin typeface="Gill Sans" charset="0"/>
                <a:ea typeface="ヒラギノ角ゴ ProN W3" charset="0"/>
                <a:cs typeface="ヒラギノ角ゴ ProN W3" charset="0"/>
              </a:rPr>
              <a:t>Next </a:t>
            </a:r>
            <a:r>
              <a:rPr lang="en-US" dirty="0" smtClean="0">
                <a:latin typeface="Gill Sans" charset="0"/>
                <a:ea typeface="ヒラギノ角ゴ ProN W3" charset="0"/>
                <a:cs typeface="ヒラギノ角ゴ ProN W3" charset="0"/>
              </a:rPr>
              <a:t>steps</a:t>
            </a:r>
            <a:endParaRPr lang="en-US" dirty="0">
              <a:latin typeface="Gill Sans" charset="0"/>
              <a:ea typeface="ヒラギノ角ゴ ProN W3" charset="0"/>
              <a:cs typeface="ヒラギノ角ゴ ProN W3" charset="0"/>
            </a:endParaRPr>
          </a:p>
        </p:txBody>
      </p:sp>
      <p:sp>
        <p:nvSpPr>
          <p:cNvPr id="179203" name="Rectangle 2"/>
          <p:cNvSpPr>
            <a:spLocks noGrp="1" noChangeArrowheads="1"/>
          </p:cNvSpPr>
          <p:nvPr>
            <p:ph type="body" idx="1"/>
          </p:nvPr>
        </p:nvSpPr>
        <p:spPr/>
        <p:txBody>
          <a:bodyPr/>
          <a:lstStyle/>
          <a:p>
            <a:pPr eaLnBrk="1" hangingPunct="1"/>
            <a:r>
              <a:rPr lang="en-US" dirty="0" smtClean="0">
                <a:latin typeface="Gill Sans" charset="0"/>
                <a:ea typeface="ヒラギノ角ゴ ProN W3" charset="0"/>
                <a:cs typeface="ヒラギノ角ゴ ProN W3" charset="0"/>
              </a:rPr>
              <a:t>Stable tool ready to be used</a:t>
            </a:r>
          </a:p>
          <a:p>
            <a:pPr lvl="1"/>
            <a:r>
              <a:rPr lang="en-US" dirty="0" err="1" smtClean="0">
                <a:latin typeface="Gill Sans" charset="0"/>
                <a:ea typeface="ヒラギノ角ゴ ProN W3" charset="0"/>
                <a:cs typeface="ヒラギノ角ゴ ProN W3" charset="0"/>
              </a:rPr>
              <a:t>VTOTool</a:t>
            </a:r>
            <a:r>
              <a:rPr lang="en-US" dirty="0" smtClean="0">
                <a:latin typeface="Gill Sans" charset="0"/>
                <a:ea typeface="ヒラギノ角ゴ ProN W3" charset="0"/>
                <a:cs typeface="ヒラギノ角ゴ ProN W3" charset="0"/>
              </a:rPr>
              <a:t> </a:t>
            </a:r>
            <a:r>
              <a:rPr lang="en-US" dirty="0">
                <a:latin typeface="Gill Sans" charset="0"/>
                <a:ea typeface="ヒラギノ角ゴ ProN W3" charset="0"/>
                <a:cs typeface="ヒラギノ角ゴ ProN W3" charset="0"/>
              </a:rPr>
              <a:t>can generate VTO and ATO updates using appropriate scripting</a:t>
            </a:r>
          </a:p>
          <a:p>
            <a:pPr lvl="1"/>
            <a:r>
              <a:rPr lang="en-US" dirty="0">
                <a:latin typeface="Gill Sans" charset="0"/>
                <a:ea typeface="ヒラギノ角ゴ ProN W3" charset="0"/>
                <a:cs typeface="ヒラギノ角ゴ ProN W3" charset="0"/>
              </a:rPr>
              <a:t>Now generates OBO that is compatible with the OBO Ontology Release Tool</a:t>
            </a:r>
          </a:p>
          <a:p>
            <a:pPr eaLnBrk="1" hangingPunct="1"/>
            <a:r>
              <a:rPr lang="en-US" dirty="0">
                <a:latin typeface="Gill Sans" charset="0"/>
                <a:ea typeface="ヒラギノ角ゴ ProN W3" charset="0"/>
                <a:cs typeface="ヒラギノ角ゴ ProN W3" charset="0"/>
              </a:rPr>
              <a:t>Updating wiki </a:t>
            </a:r>
            <a:r>
              <a:rPr lang="en-US" dirty="0" smtClean="0">
                <a:latin typeface="Gill Sans" charset="0"/>
                <a:ea typeface="ヒラギノ角ゴ ProN W3" charset="0"/>
                <a:cs typeface="ヒラギノ角ゴ ProN W3" charset="0"/>
              </a:rPr>
              <a:t>documentation </a:t>
            </a:r>
            <a:r>
              <a:rPr lang="en-US" dirty="0" smtClean="0">
                <a:latin typeface="Gill Sans" charset="0"/>
                <a:ea typeface="ヒラギノ角ゴ ProN W3" charset="0"/>
                <a:cs typeface="ヒラギノ角ゴ ProN W3" charset="0"/>
              </a:rPr>
              <a:t>in December</a:t>
            </a:r>
            <a:r>
              <a:rPr lang="en-US" dirty="0" smtClean="0">
                <a:latin typeface="Gill Sans" charset="0"/>
                <a:ea typeface="ヒラギノ角ゴ ProN W3" charset="0"/>
                <a:cs typeface="ヒラギノ角ゴ ProN W3" charset="0"/>
              </a:rPr>
              <a:t> </a:t>
            </a:r>
          </a:p>
          <a:p>
            <a:pPr lvl="1"/>
            <a:r>
              <a:rPr lang="en-US" dirty="0" smtClean="0">
                <a:latin typeface="Gill Sans" charset="0"/>
                <a:ea typeface="ヒラギノ角ゴ ProN W3" charset="0"/>
                <a:cs typeface="ヒラギノ角ゴ ProN W3" charset="0"/>
              </a:rPr>
              <a:t>How to maintain and execute scripts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31</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2967"/>
            <a:ext cx="8229600" cy="1143000"/>
          </a:xfrm>
        </p:spPr>
        <p:txBody>
          <a:bodyPr>
            <a:normAutofit fontScale="90000"/>
          </a:bodyPr>
          <a:lstStyle/>
          <a:p>
            <a:r>
              <a:rPr lang="en-US" dirty="0" smtClean="0"/>
              <a:t>3. Phenotype curation</a:t>
            </a:r>
            <a:br>
              <a:rPr lang="en-US" dirty="0" smtClean="0"/>
            </a:br>
            <a:r>
              <a:rPr lang="en-US" sz="4000" dirty="0" smtClean="0"/>
              <a:t>3a. Evolutionary data</a:t>
            </a:r>
            <a:endParaRPr lang="en-US" dirty="0"/>
          </a:p>
        </p:txBody>
      </p:sp>
      <p:pic>
        <p:nvPicPr>
          <p:cNvPr id="4" name="Content Placeholder 3"/>
          <p:cNvPicPr>
            <a:picLocks noGrp="1" noChangeAspect="1"/>
          </p:cNvPicPr>
          <p:nvPr>
            <p:ph idx="1"/>
          </p:nvPr>
        </p:nvPicPr>
        <p:blipFill>
          <a:blip r:embed="rId3"/>
          <a:srcRect t="2446" b="55300"/>
          <a:stretch>
            <a:fillRect/>
          </a:stretch>
        </p:blipFill>
        <p:spPr>
          <a:xfrm>
            <a:off x="343729" y="3208697"/>
            <a:ext cx="8229600" cy="1880933"/>
          </a:xfrm>
        </p:spPr>
      </p:pic>
      <p:sp>
        <p:nvSpPr>
          <p:cNvPr id="5" name="Rectangle 4"/>
          <p:cNvSpPr/>
          <p:nvPr/>
        </p:nvSpPr>
        <p:spPr>
          <a:xfrm>
            <a:off x="260718" y="5070534"/>
            <a:ext cx="8718918" cy="430887"/>
          </a:xfrm>
          <a:prstGeom prst="rect">
            <a:avLst/>
          </a:prstGeom>
        </p:spPr>
        <p:txBody>
          <a:bodyPr wrap="square">
            <a:spAutoFit/>
          </a:bodyPr>
          <a:lstStyle/>
          <a:p>
            <a:r>
              <a:rPr lang="en-US" sz="1100" dirty="0"/>
              <a:t>Clack, J. A. (2009). The Fin to Limb Transition: New Data, Interpretations, and Hypotheses from Paleontology and Developmental Biology. </a:t>
            </a:r>
            <a:r>
              <a:rPr lang="en-US" sz="1100" i="1" dirty="0"/>
              <a:t>Annual Review of Earth and Planetary Sciences</a:t>
            </a:r>
            <a:r>
              <a:rPr lang="en-US" sz="1100" dirty="0"/>
              <a:t>, </a:t>
            </a:r>
            <a:r>
              <a:rPr lang="en-US" sz="1100" i="1" dirty="0"/>
              <a:t>37</a:t>
            </a:r>
            <a:r>
              <a:rPr lang="en-US" sz="1100" dirty="0"/>
              <a:t>(1), 163-179</a:t>
            </a:r>
            <a:r>
              <a:rPr lang="en-US" sz="1100" dirty="0" smtClean="0">
                <a:effectLst/>
              </a:rPr>
              <a:t> </a:t>
            </a:r>
            <a:endParaRPr lang="en-US" sz="1100" dirty="0"/>
          </a:p>
        </p:txBody>
      </p:sp>
      <p:sp>
        <p:nvSpPr>
          <p:cNvPr id="6" name="Rectangle 5"/>
          <p:cNvSpPr/>
          <p:nvPr/>
        </p:nvSpPr>
        <p:spPr>
          <a:xfrm>
            <a:off x="343729" y="2052859"/>
            <a:ext cx="8255978" cy="954107"/>
          </a:xfrm>
          <a:prstGeom prst="rect">
            <a:avLst/>
          </a:prstGeom>
        </p:spPr>
        <p:txBody>
          <a:bodyPr wrap="square">
            <a:spAutoFit/>
          </a:bodyPr>
          <a:lstStyle/>
          <a:p>
            <a:pPr marL="625056"/>
            <a:r>
              <a:rPr lang="en-US" sz="2800" dirty="0" smtClean="0">
                <a:solidFill>
                  <a:schemeClr val="tx2"/>
                </a:solidFill>
              </a:rPr>
              <a:t>Motivation: fin/limb species phenotypes from published literature required for capstone test case</a:t>
            </a:r>
            <a:endParaRPr lang="en-US" sz="2800" dirty="0">
              <a:solidFill>
                <a:schemeClr val="tx2"/>
              </a:solidFill>
            </a:endParaRPr>
          </a:p>
        </p:txBody>
      </p:sp>
      <p:sp>
        <p:nvSpPr>
          <p:cNvPr id="7" name="Slide Number Placeholder 6"/>
          <p:cNvSpPr>
            <a:spLocks noGrp="1"/>
          </p:cNvSpPr>
          <p:nvPr>
            <p:ph type="sldNum" sz="quarter" idx="12"/>
          </p:nvPr>
        </p:nvSpPr>
        <p:spPr/>
        <p:txBody>
          <a:bodyPr/>
          <a:lstStyle/>
          <a:p>
            <a:fld id="{9953515C-C93F-5949-8B05-7118556C9C30}" type="slidenum">
              <a:rPr lang="en-US" smtClean="0"/>
              <a:pPr/>
              <a:t>32</a:t>
            </a:fld>
            <a:endParaRPr lang="en-US"/>
          </a:p>
        </p:txBody>
      </p:sp>
      <p:sp>
        <p:nvSpPr>
          <p:cNvPr id="9" name="Subtitle 2"/>
          <p:cNvSpPr txBox="1">
            <a:spLocks/>
          </p:cNvSpPr>
          <p:nvPr/>
        </p:nvSpPr>
        <p:spPr>
          <a:xfrm>
            <a:off x="196990" y="5968826"/>
            <a:ext cx="8628266" cy="752649"/>
          </a:xfrm>
          <a:prstGeom prst="rect">
            <a:avLst/>
          </a:prstGeom>
        </p:spPr>
        <p:txBody>
          <a:bodyPr vert="horz" lIns="91440" tIns="45720" rIns="91440" bIns="45720" rtlCol="0">
            <a:no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Participants:</a:t>
            </a:r>
            <a:r>
              <a:rPr kumimoji="0" lang="en-US" sz="2000" b="0" i="0" u="none" strike="noStrike" kern="1200" cap="none" spc="0" normalizeH="0" noProof="0" dirty="0" smtClean="0">
                <a:ln>
                  <a:noFill/>
                </a:ln>
                <a:solidFill>
                  <a:schemeClr val="tx1">
                    <a:tint val="75000"/>
                  </a:schemeClr>
                </a:solidFill>
                <a:effectLst/>
                <a:uLnTx/>
                <a:uFillTx/>
                <a:latin typeface="+mn-lt"/>
                <a:ea typeface="+mn-ea"/>
                <a:cs typeface="+mn-cs"/>
              </a:rPr>
              <a:t> </a:t>
            </a:r>
            <a:r>
              <a:rPr kumimoji="0" lang="en-US" sz="2000" b="0" i="0" u="none" strike="noStrike" kern="1200" cap="none" spc="0" normalizeH="0" baseline="0" noProof="0" dirty="0" err="1" smtClean="0">
                <a:ln>
                  <a:noFill/>
                </a:ln>
                <a:solidFill>
                  <a:srgbClr val="000000"/>
                </a:solidFill>
                <a:effectLst/>
                <a:uLnTx/>
                <a:uFillTx/>
                <a:latin typeface="+mn-lt"/>
                <a:ea typeface="+mn-ea"/>
                <a:cs typeface="+mn-cs"/>
              </a:rPr>
              <a:t>Wasila</a:t>
            </a:r>
            <a:r>
              <a:rPr kumimoji="0" lang="en-US" sz="20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2000" b="1" i="0" u="none" strike="noStrike" kern="1200" cap="none" spc="0" normalizeH="0" baseline="0" noProof="0" dirty="0" smtClean="0">
                <a:ln>
                  <a:noFill/>
                </a:ln>
                <a:solidFill>
                  <a:srgbClr val="000000"/>
                </a:solidFill>
                <a:effectLst/>
                <a:uLnTx/>
                <a:uFillTx/>
                <a:latin typeface="+mn-lt"/>
                <a:ea typeface="+mn-ea"/>
                <a:cs typeface="+mn-cs"/>
              </a:rPr>
              <a:t>Alex</a:t>
            </a:r>
            <a:r>
              <a:rPr kumimoji="0" lang="en-US" sz="2000" b="0" i="0" u="none" strike="noStrike" kern="1200" cap="none" spc="0" normalizeH="0" baseline="0" noProof="0" dirty="0" smtClean="0">
                <a:ln>
                  <a:noFill/>
                </a:ln>
                <a:solidFill>
                  <a:srgbClr val="000000"/>
                </a:solidFill>
                <a:effectLst/>
                <a:uLnTx/>
                <a:uFillTx/>
                <a:latin typeface="+mn-lt"/>
                <a:ea typeface="+mn-ea"/>
                <a:cs typeface="+mn-cs"/>
              </a:rPr>
              <a:t>, </a:t>
            </a:r>
            <a:r>
              <a:rPr kumimoji="0" lang="en-US" sz="2000" b="0" i="0" u="none" strike="noStrike" kern="1200" cap="none" spc="0" normalizeH="0" baseline="0" noProof="0" dirty="0" err="1" smtClean="0">
                <a:ln>
                  <a:noFill/>
                </a:ln>
                <a:solidFill>
                  <a:srgbClr val="000000"/>
                </a:solidFill>
                <a:effectLst/>
                <a:uLnTx/>
                <a:uFillTx/>
                <a:latin typeface="+mn-lt"/>
                <a:ea typeface="+mn-ea"/>
                <a:cs typeface="+mn-cs"/>
              </a:rPr>
              <a:t>Nizar</a:t>
            </a:r>
            <a:r>
              <a:rPr lang="en-US" sz="2000" dirty="0" smtClean="0">
                <a:solidFill>
                  <a:srgbClr val="000000"/>
                </a:solidFill>
              </a:rPr>
              <a:t>, </a:t>
            </a:r>
            <a:r>
              <a:rPr kumimoji="0" lang="en-US" sz="2000" b="0" i="0" u="none" strike="noStrike" kern="1200" cap="none" spc="0" normalizeH="0" baseline="0" noProof="0" dirty="0" smtClean="0">
                <a:ln>
                  <a:noFill/>
                </a:ln>
                <a:solidFill>
                  <a:srgbClr val="000000"/>
                </a:solidFill>
                <a:effectLst/>
                <a:uLnTx/>
                <a:uFillTx/>
                <a:latin typeface="+mn-lt"/>
                <a:ea typeface="+mn-ea"/>
                <a:cs typeface="+mn-cs"/>
              </a:rPr>
              <a:t>Melissa, Paula, David, Paul</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pic>
        <p:nvPicPr>
          <p:cNvPr id="10" name="Picture 9"/>
          <p:cNvPicPr>
            <a:picLocks noChangeAspect="1"/>
          </p:cNvPicPr>
          <p:nvPr/>
        </p:nvPicPr>
        <p:blipFill>
          <a:blip r:embed="rId4"/>
          <a:stretch>
            <a:fillRect/>
          </a:stretch>
        </p:blipFill>
        <p:spPr>
          <a:xfrm>
            <a:off x="196990" y="139168"/>
            <a:ext cx="2027839" cy="517391"/>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750919699"/>
      </p:ext>
    </p:extLst>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2797225" y="2901034"/>
            <a:ext cx="3679031" cy="1189881"/>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rgbClr val="000000"/>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018234" y="1187649"/>
            <a:ext cx="3098602" cy="16185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rgbClr val="000000"/>
                </a:solidFill>
                <a:miter lim="800000"/>
                <a:headEnd/>
                <a:tailEnd/>
              </a14:hiddenLine>
            </a:ext>
          </a:extLst>
        </p:spPr>
      </p:pic>
      <p:sp>
        <p:nvSpPr>
          <p:cNvPr id="2052" name="Rectangle 4"/>
          <p:cNvSpPr>
            <a:spLocks noGrp="1" noChangeArrowheads="1"/>
          </p:cNvSpPr>
          <p:nvPr>
            <p:ph type="title"/>
          </p:nvPr>
        </p:nvSpPr>
        <p:spPr>
          <a:xfrm>
            <a:off x="526852" y="142876"/>
            <a:ext cx="8090297" cy="1009055"/>
          </a:xfrm>
          <a:ln/>
        </p:spPr>
        <p:txBody>
          <a:bodyPr>
            <a:normAutofit fontScale="90000"/>
          </a:bodyPr>
          <a:lstStyle/>
          <a:p>
            <a:r>
              <a:rPr lang="en-US" sz="5000"/>
              <a:t>Phenotype annotation of </a:t>
            </a:r>
            <a:r>
              <a:rPr lang="en-US" sz="5000">
                <a:solidFill>
                  <a:srgbClr val="9B2C01"/>
                </a:solidFill>
              </a:rPr>
              <a:t>taxon</a:t>
            </a:r>
          </a:p>
        </p:txBody>
      </p:sp>
      <p:sp>
        <p:nvSpPr>
          <p:cNvPr id="2053" name="AutoShape 5"/>
          <p:cNvSpPr>
            <a:spLocks/>
          </p:cNvSpPr>
          <p:nvPr/>
        </p:nvSpPr>
        <p:spPr bwMode="auto">
          <a:xfrm>
            <a:off x="5546452" y="2404318"/>
            <a:ext cx="1178719" cy="517922"/>
          </a:xfrm>
          <a:prstGeom prst="roundRect">
            <a:avLst>
              <a:gd name="adj" fmla="val 25861"/>
            </a:avLst>
          </a:prstGeom>
          <a:gradFill rotWithShape="0">
            <a:gsLst>
              <a:gs pos="0">
                <a:srgbClr val="FFFF66"/>
              </a:gs>
              <a:gs pos="100000">
                <a:srgbClr val="FFFF00"/>
              </a:gs>
            </a:gsLst>
            <a:lin ang="5400000" scaled="1"/>
          </a:gradFill>
          <a:ln>
            <a:noFill/>
          </a:ln>
          <a:effectLst>
            <a:outerShdw blurRad="177800" dist="406399" dir="2099999" algn="ctr" rotWithShape="0">
              <a:schemeClr val="bg2">
                <a:alpha val="67999"/>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rgbClr val="2F3946">
                    <a:alpha val="84999"/>
                  </a:srgbClr>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17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species 1</a:t>
            </a:r>
          </a:p>
        </p:txBody>
      </p:sp>
      <p:graphicFrame>
        <p:nvGraphicFramePr>
          <p:cNvPr id="2054" name="Group 6"/>
          <p:cNvGraphicFramePr>
            <a:graphicFrameLocks noGrp="1"/>
          </p:cNvGraphicFramePr>
          <p:nvPr>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50016355"/>
              </p:ext>
            </p:extLst>
          </p:nvPr>
        </p:nvGraphicFramePr>
        <p:xfrm>
          <a:off x="2750345" y="4393407"/>
          <a:ext cx="4098726" cy="1770788"/>
        </p:xfrm>
        <a:graphic>
          <a:graphicData uri="http://schemas.openxmlformats.org/drawingml/2006/table">
            <a:tbl>
              <a:tblPr/>
              <a:tblGrid>
                <a:gridCol w="1366242"/>
                <a:gridCol w="1366242"/>
                <a:gridCol w="1366242"/>
              </a:tblGrid>
              <a:tr h="110775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Taxon</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85332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endParaRPr kumimoji="0" lang="en-US" sz="1700" b="0" i="0" u="none" strike="noStrike" cap="none" normalizeH="0" baseline="0" dirty="0" smtClean="0">
                        <a:ln>
                          <a:noFill/>
                        </a:ln>
                        <a:solidFill>
                          <a:srgbClr val="5890DA"/>
                        </a:solidFill>
                        <a:effectLst/>
                        <a:latin typeface="Gill Sans" charset="0"/>
                        <a:ea typeface="ヒラギノ角ゴ ProN W3" charset="0"/>
                        <a:cs typeface="ヒラギノ角ゴ ProN W3"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rPr>
                        <a:t>Entity</a:t>
                      </a:r>
                    </a:p>
                    <a:p>
                      <a:pPr marL="0" marR="0" lvl="0" indent="0" algn="ctr"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endParaRPr kumimoji="0" lang="en-US" sz="1700" b="0" i="0" u="none" strike="noStrike" cap="none" normalizeH="0" baseline="0" dirty="0" smtClean="0">
                        <a:ln>
                          <a:noFill/>
                        </a:ln>
                        <a:solidFill>
                          <a:schemeClr val="tx1"/>
                        </a:solidFill>
                        <a:effectLst/>
                        <a:latin typeface="Gill Sans" charset="0"/>
                        <a:ea typeface="ヒラギノ角ゴ ProN W3" charset="0"/>
                        <a:cs typeface="ヒラギノ角ゴ ProN W3" charset="0"/>
                        <a:sym typeface="Gill Sans" charset="0"/>
                      </a:endParaRPr>
                    </a:p>
                    <a:p>
                      <a:pPr marL="0" marR="0" lvl="0" indent="0" algn="ctr"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endPar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4A927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Quality</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solidFill>
                      <a:srgbClr val="B29B5B"/>
                    </a:solidFill>
                  </a:tcPr>
                </a:tc>
              </a:tr>
              <a:tr h="33151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1"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species 1</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Head</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a:ln>
                            <a:noFill/>
                          </a:ln>
                          <a:solidFill>
                            <a:schemeClr val="tx1"/>
                          </a:solidFill>
                          <a:effectLst/>
                          <a:latin typeface="Gill Sans" charset="0"/>
                          <a:ea typeface="ヒラギノ角ゴ ProN W3" charset="0"/>
                          <a:cs typeface="ヒラギノ角ゴ ProN W3" charset="0"/>
                          <a:sym typeface="Gill Sans" charset="0"/>
                        </a:rPr>
                        <a:t>cylindrical</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r>
              <a:tr h="331515">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1"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species 2</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Head</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flat</a:t>
                      </a:r>
                    </a:p>
                  </a:txBody>
                  <a:tcPr marL="35719" marR="35719" marT="35719" marB="35719" anchor="ctr"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lnTlToBr>
                      <a:noFill/>
                    </a:lnTlToBr>
                    <a:lnBlToTr>
                      <a:noFill/>
                    </a:lnBlToTr>
                    <a:noFill/>
                  </a:tcPr>
                </a:tc>
              </a:tr>
            </a:tbl>
          </a:graphicData>
        </a:graphic>
      </p:graphicFrame>
      <p:sp>
        <p:nvSpPr>
          <p:cNvPr id="2102" name="AutoShape 54"/>
          <p:cNvSpPr>
            <a:spLocks/>
          </p:cNvSpPr>
          <p:nvPr/>
        </p:nvSpPr>
        <p:spPr bwMode="auto">
          <a:xfrm>
            <a:off x="357188" y="1759149"/>
            <a:ext cx="2393156" cy="1393031"/>
          </a:xfrm>
          <a:prstGeom prst="roundRect">
            <a:avLst>
              <a:gd name="adj" fmla="val 9611"/>
            </a:avLst>
          </a:prstGeom>
          <a:solidFill>
            <a:srgbClr val="AE3125"/>
          </a:solidFill>
          <a:ln>
            <a:noFill/>
          </a:ln>
          <a:effectLst>
            <a:outerShdw blurRad="177800" dist="406399" dir="3000003" algn="ctr" rotWithShape="0">
              <a:schemeClr val="bg2">
                <a:alpha val="67999"/>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cap="flat">
                <a:solidFill>
                  <a:srgbClr val="000000"/>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1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Vertebrate Taxonomy Ontology</a:t>
            </a:r>
          </a:p>
          <a:p>
            <a:pPr algn="ctr" defTabSz="642915" fontAlgn="base">
              <a:spcBef>
                <a:spcPct val="0"/>
              </a:spcBef>
              <a:spcAft>
                <a:spcPct val="0"/>
              </a:spcAft>
            </a:pPr>
            <a:r>
              <a:rPr lang="en-US" sz="15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(104, 746terms)</a:t>
            </a:r>
            <a:endParaRPr lang="en-US" sz="15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2103" name="AutoShape 55"/>
          <p:cNvSpPr>
            <a:spLocks/>
          </p:cNvSpPr>
          <p:nvPr/>
        </p:nvSpPr>
        <p:spPr bwMode="auto">
          <a:xfrm>
            <a:off x="357188" y="3375423"/>
            <a:ext cx="2393156" cy="1455539"/>
          </a:xfrm>
          <a:prstGeom prst="roundRect">
            <a:avLst>
              <a:gd name="adj" fmla="val 9199"/>
            </a:avLst>
          </a:prstGeom>
          <a:solidFill>
            <a:srgbClr val="458E71"/>
          </a:solidFill>
          <a:ln>
            <a:noFill/>
          </a:ln>
          <a:effectLst>
            <a:outerShdw blurRad="177800" dist="406399" dir="5400000" algn="ctr" rotWithShape="0">
              <a:schemeClr val="bg2">
                <a:alpha val="50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cap="flat">
                <a:solidFill>
                  <a:srgbClr val="000000"/>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100" dirty="0" err="1">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Uberon</a:t>
            </a:r>
            <a:r>
              <a:rPr lang="en-US" sz="21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Anatomy Ontology</a:t>
            </a:r>
          </a:p>
          <a:p>
            <a:pPr algn="ctr" defTabSz="642915" fontAlgn="base">
              <a:spcBef>
                <a:spcPct val="0"/>
              </a:spcBef>
              <a:spcAft>
                <a:spcPct val="0"/>
              </a:spcAft>
            </a:pPr>
            <a:r>
              <a:rPr lang="en-US" sz="15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(10520 terms</a:t>
            </a:r>
            <a:r>
              <a:rPr lang="en-US" sz="15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a:t>
            </a:r>
            <a:r>
              <a:rPr lang="en-US" sz="15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27743 synonyms)</a:t>
            </a:r>
            <a:endParaRPr lang="en-US" sz="15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2104" name="AutoShape 56"/>
          <p:cNvSpPr>
            <a:spLocks/>
          </p:cNvSpPr>
          <p:nvPr/>
        </p:nvSpPr>
        <p:spPr bwMode="auto">
          <a:xfrm>
            <a:off x="5546452" y="2404318"/>
            <a:ext cx="1178719" cy="517922"/>
          </a:xfrm>
          <a:prstGeom prst="roundRect">
            <a:avLst>
              <a:gd name="adj" fmla="val 25861"/>
            </a:avLst>
          </a:prstGeom>
          <a:solidFill>
            <a:srgbClr val="000000"/>
          </a:solidFill>
          <a:ln>
            <a:noFill/>
          </a:ln>
          <a:effectLst>
            <a:outerShdw blurRad="177800" dist="406399" dir="2099999" algn="ctr" rotWithShape="0">
              <a:schemeClr val="bg2">
                <a:alpha val="67999"/>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rgbClr val="2F3946">
                    <a:alpha val="84999"/>
                  </a:srgbClr>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17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species 1</a:t>
            </a:r>
          </a:p>
        </p:txBody>
      </p:sp>
      <p:sp>
        <p:nvSpPr>
          <p:cNvPr id="2105" name="AutoShape 57"/>
          <p:cNvSpPr>
            <a:spLocks/>
          </p:cNvSpPr>
          <p:nvPr/>
        </p:nvSpPr>
        <p:spPr bwMode="auto">
          <a:xfrm>
            <a:off x="5545337" y="3571875"/>
            <a:ext cx="1178719" cy="517922"/>
          </a:xfrm>
          <a:prstGeom prst="roundRect">
            <a:avLst>
              <a:gd name="adj" fmla="val 25861"/>
            </a:avLst>
          </a:prstGeom>
          <a:solidFill>
            <a:srgbClr val="000000"/>
          </a:solidFill>
          <a:ln>
            <a:noFill/>
          </a:ln>
          <a:effectLst>
            <a:outerShdw blurRad="177800" algn="ctr" rotWithShape="0">
              <a:schemeClr val="bg2">
                <a:alpha val="67999"/>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rgbClr val="2F3946">
                    <a:alpha val="84999"/>
                  </a:srgbClr>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170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species 2</a:t>
            </a:r>
          </a:p>
        </p:txBody>
      </p:sp>
      <p:sp>
        <p:nvSpPr>
          <p:cNvPr id="2106" name="AutoShape 58"/>
          <p:cNvSpPr>
            <a:spLocks/>
          </p:cNvSpPr>
          <p:nvPr/>
        </p:nvSpPr>
        <p:spPr bwMode="auto">
          <a:xfrm>
            <a:off x="6902648" y="3479230"/>
            <a:ext cx="2009180" cy="1250156"/>
          </a:xfrm>
          <a:prstGeom prst="roundRect">
            <a:avLst>
              <a:gd name="adj" fmla="val 10713"/>
            </a:avLst>
          </a:prstGeom>
          <a:solidFill>
            <a:srgbClr val="B69C5D"/>
          </a:solidFill>
          <a:ln>
            <a:noFill/>
          </a:ln>
          <a:effectLst>
            <a:outerShdw blurRad="177800" dist="406399" dir="3360003" algn="ctr" rotWithShape="0">
              <a:schemeClr val="bg2">
                <a:alpha val="67999"/>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cap="flat">
                <a:solidFill>
                  <a:srgbClr val="000000"/>
                </a:solidFill>
                <a:miter lim="800000"/>
                <a:headEnd type="none" w="med" len="med"/>
                <a:tailEnd type="none" w="med" len="med"/>
              </a14:hiddenLine>
            </a:ext>
          </a:extLst>
        </p:spPr>
        <p:txBody>
          <a:bodyPr lIns="0" tIns="0" rIns="0" bIns="0" anchor="ctr"/>
          <a:lstStyle/>
          <a:p>
            <a:pPr algn="ctr" defTabSz="642915" fontAlgn="base">
              <a:spcBef>
                <a:spcPct val="0"/>
              </a:spcBef>
              <a:spcAft>
                <a:spcPct val="0"/>
              </a:spcAft>
            </a:pPr>
            <a:r>
              <a:rPr lang="en-US" sz="21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Quality Ontology (PATO)</a:t>
            </a:r>
          </a:p>
          <a:p>
            <a:pPr algn="ctr" defTabSz="642915" fontAlgn="base">
              <a:spcBef>
                <a:spcPct val="0"/>
              </a:spcBef>
              <a:spcAft>
                <a:spcPct val="0"/>
              </a:spcAft>
            </a:pPr>
            <a:r>
              <a:rPr lang="en-US" sz="15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a:t>
            </a:r>
            <a:r>
              <a:rPr lang="en-US" sz="15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1,363 terms, 753 synonyms)</a:t>
            </a:r>
            <a:r>
              <a:rPr lang="en-US" sz="2100" dirty="0" smtClean="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rPr>
              <a:t> </a:t>
            </a:r>
            <a:endParaRPr lang="en-US" sz="2100" dirty="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12" name="Slide Number Placeholder 11"/>
          <p:cNvSpPr>
            <a:spLocks noGrp="1"/>
          </p:cNvSpPr>
          <p:nvPr>
            <p:ph type="sldNum" sz="quarter" idx="12"/>
          </p:nvPr>
        </p:nvSpPr>
        <p:spPr/>
        <p:txBody>
          <a:bodyPr/>
          <a:lstStyle/>
          <a:p>
            <a:fld id="{9953515C-C93F-5949-8B05-7118556C9C30}" type="slidenum">
              <a:rPr lang="en-US" smtClean="0"/>
              <a:pPr/>
              <a:t>33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5065795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95" name="Rectangle 11"/>
          <p:cNvSpPr>
            <a:spLocks noGrp="1" noChangeArrowheads="1"/>
          </p:cNvSpPr>
          <p:nvPr>
            <p:ph type="title"/>
          </p:nvPr>
        </p:nvSpPr>
        <p:spPr>
          <a:xfrm>
            <a:off x="892969" y="-50006"/>
            <a:ext cx="7666831" cy="837406"/>
          </a:xfrm>
          <a:ln/>
        </p:spPr>
        <p:txBody>
          <a:bodyPr>
            <a:normAutofit/>
          </a:bodyPr>
          <a:lstStyle/>
          <a:p>
            <a:r>
              <a:rPr lang="en-US" sz="4000" dirty="0" smtClean="0"/>
              <a:t>Taxonomic scope of annotation</a:t>
            </a:r>
            <a:endParaRPr lang="en-US" sz="4000" dirty="0"/>
          </a:p>
        </p:txBody>
      </p:sp>
      <p:pic>
        <p:nvPicPr>
          <p:cNvPr id="4" name="Picture 3"/>
          <p:cNvPicPr>
            <a:picLocks noChangeAspect="1"/>
          </p:cNvPicPr>
          <p:nvPr/>
        </p:nvPicPr>
        <p:blipFill>
          <a:blip r:embed="rId2"/>
          <a:stretch>
            <a:fillRect/>
          </a:stretch>
        </p:blipFill>
        <p:spPr>
          <a:xfrm>
            <a:off x="47034" y="1063040"/>
            <a:ext cx="9144000" cy="5286375"/>
          </a:xfrm>
          <a:prstGeom prst="rect">
            <a:avLst/>
          </a:prstGeom>
        </p:spPr>
      </p:pic>
      <p:cxnSp>
        <p:nvCxnSpPr>
          <p:cNvPr id="3" name="Straight Connector 2"/>
          <p:cNvCxnSpPr/>
          <p:nvPr/>
        </p:nvCxnSpPr>
        <p:spPr>
          <a:xfrm>
            <a:off x="0" y="949700"/>
            <a:ext cx="519430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993900" y="594100"/>
            <a:ext cx="1155222" cy="369332"/>
          </a:xfrm>
          <a:prstGeom prst="rect">
            <a:avLst/>
          </a:prstGeom>
          <a:noFill/>
        </p:spPr>
        <p:txBody>
          <a:bodyPr wrap="none" rtlCol="0">
            <a:spAutoFit/>
          </a:bodyPr>
          <a:lstStyle/>
          <a:p>
            <a:r>
              <a:rPr lang="en-US" dirty="0" err="1" smtClean="0">
                <a:solidFill>
                  <a:schemeClr val="tx2"/>
                </a:solidFill>
              </a:rPr>
              <a:t>Tetrapoda</a:t>
            </a:r>
            <a:endParaRPr lang="en-US" dirty="0">
              <a:solidFill>
                <a:schemeClr val="tx2"/>
              </a:solidFill>
            </a:endParaRPr>
          </a:p>
        </p:txBody>
      </p:sp>
      <p:cxnSp>
        <p:nvCxnSpPr>
          <p:cNvPr id="9" name="Straight Connector 8"/>
          <p:cNvCxnSpPr/>
          <p:nvPr/>
        </p:nvCxnSpPr>
        <p:spPr>
          <a:xfrm>
            <a:off x="5245100" y="949702"/>
            <a:ext cx="3898900" cy="1373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7340600" y="629400"/>
            <a:ext cx="761747" cy="369332"/>
          </a:xfrm>
          <a:prstGeom prst="rect">
            <a:avLst/>
          </a:prstGeom>
          <a:noFill/>
        </p:spPr>
        <p:txBody>
          <a:bodyPr wrap="none" rtlCol="0">
            <a:spAutoFit/>
          </a:bodyPr>
          <a:lstStyle/>
          <a:p>
            <a:r>
              <a:rPr lang="en-US" dirty="0" smtClean="0">
                <a:solidFill>
                  <a:srgbClr val="FF0000"/>
                </a:solidFill>
              </a:rPr>
              <a:t>Fishes</a:t>
            </a:r>
            <a:endParaRPr lang="en-US" dirty="0">
              <a:solidFill>
                <a:srgbClr val="FF0000"/>
              </a:solidFill>
            </a:endParaRPr>
          </a:p>
        </p:txBody>
      </p:sp>
      <p:cxnSp>
        <p:nvCxnSpPr>
          <p:cNvPr id="14" name="Straight Connector 13"/>
          <p:cNvCxnSpPr/>
          <p:nvPr/>
        </p:nvCxnSpPr>
        <p:spPr>
          <a:xfrm>
            <a:off x="50800" y="1305300"/>
            <a:ext cx="381000" cy="0"/>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3869" y="1316232"/>
            <a:ext cx="4009231" cy="0"/>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146300" y="963432"/>
            <a:ext cx="1300356" cy="369332"/>
          </a:xfrm>
          <a:prstGeom prst="rect">
            <a:avLst/>
          </a:prstGeom>
          <a:noFill/>
        </p:spPr>
        <p:txBody>
          <a:bodyPr wrap="none" rtlCol="0">
            <a:spAutoFit/>
          </a:bodyPr>
          <a:lstStyle/>
          <a:p>
            <a:r>
              <a:rPr lang="en-US" dirty="0" smtClean="0">
                <a:solidFill>
                  <a:srgbClr val="008000"/>
                </a:solidFill>
              </a:rPr>
              <a:t>Amphibians</a:t>
            </a:r>
            <a:endParaRPr lang="en-US" dirty="0">
              <a:solidFill>
                <a:srgbClr val="008000"/>
              </a:solidFill>
            </a:endParaRPr>
          </a:p>
        </p:txBody>
      </p:sp>
      <p:sp>
        <p:nvSpPr>
          <p:cNvPr id="19" name="TextBox 18"/>
          <p:cNvSpPr txBox="1"/>
          <p:nvPr/>
        </p:nvSpPr>
        <p:spPr>
          <a:xfrm>
            <a:off x="-82311" y="945868"/>
            <a:ext cx="1082348" cy="369332"/>
          </a:xfrm>
          <a:prstGeom prst="rect">
            <a:avLst/>
          </a:prstGeom>
          <a:noFill/>
        </p:spPr>
        <p:txBody>
          <a:bodyPr wrap="none" rtlCol="0">
            <a:spAutoFit/>
          </a:bodyPr>
          <a:lstStyle/>
          <a:p>
            <a:r>
              <a:rPr lang="en-US" dirty="0" smtClean="0">
                <a:solidFill>
                  <a:srgbClr val="FF6600"/>
                </a:solidFill>
              </a:rPr>
              <a:t>Amniotes</a:t>
            </a:r>
            <a:endParaRPr lang="en-US" dirty="0">
              <a:solidFill>
                <a:srgbClr val="FF6600"/>
              </a:solidFill>
            </a:endParaRPr>
          </a:p>
        </p:txBody>
      </p:sp>
      <p:sp>
        <p:nvSpPr>
          <p:cNvPr id="12" name="Slide Number Placeholder 11"/>
          <p:cNvSpPr>
            <a:spLocks noGrp="1"/>
          </p:cNvSpPr>
          <p:nvPr>
            <p:ph type="sldNum" sz="quarter" idx="12"/>
          </p:nvPr>
        </p:nvSpPr>
        <p:spPr/>
        <p:txBody>
          <a:bodyPr/>
          <a:lstStyle/>
          <a:p>
            <a:fld id="{9953515C-C93F-5949-8B05-7118556C9C30}" type="slidenum">
              <a:rPr lang="en-US" smtClean="0"/>
              <a:pPr/>
              <a:t>34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574207473"/>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objectives</a:t>
            </a:r>
            <a:endParaRPr lang="en-US" dirty="0"/>
          </a:p>
        </p:txBody>
      </p:sp>
      <p:graphicFrame>
        <p:nvGraphicFramePr>
          <p:cNvPr id="6" name="Content Placeholder 5"/>
          <p:cNvGraphicFramePr>
            <a:graphicFrameLocks noGrp="1"/>
          </p:cNvGraphicFramePr>
          <p:nvPr>
            <p:ph idx="1"/>
            <p:extLst>
              <p:ext uri="{D42A27DB-BD31-4B8C-83A1-F6EECF244321}">
                <p14:mod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98361340"/>
              </p:ext>
            </p:extLst>
          </p:nvPr>
        </p:nvGraphicFramePr>
        <p:xfrm>
          <a:off x="457200" y="1600200"/>
          <a:ext cx="8229600" cy="17526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r>
                        <a:rPr lang="en-US" dirty="0" smtClean="0"/>
                        <a:t>Taxon</a:t>
                      </a:r>
                      <a:endParaRPr lang="en-US" dirty="0"/>
                    </a:p>
                  </a:txBody>
                  <a:tcPr/>
                </a:tc>
                <a:tc>
                  <a:txBody>
                    <a:bodyPr/>
                    <a:lstStyle/>
                    <a:p>
                      <a:r>
                        <a:rPr lang="en-US" dirty="0" smtClean="0"/>
                        <a:t>curator</a:t>
                      </a:r>
                      <a:endParaRPr lang="en-US" dirty="0"/>
                    </a:p>
                  </a:txBody>
                  <a:tcPr/>
                </a:tc>
                <a:tc>
                  <a:txBody>
                    <a:bodyPr/>
                    <a:lstStyle/>
                    <a:p>
                      <a:r>
                        <a:rPr lang="en-US" dirty="0" smtClean="0"/>
                        <a:t># of papers</a:t>
                      </a:r>
                      <a:endParaRPr lang="en-US" dirty="0"/>
                    </a:p>
                  </a:txBody>
                  <a:tcPr/>
                </a:tc>
                <a:tc>
                  <a:txBody>
                    <a:bodyPr/>
                    <a:lstStyle/>
                    <a:p>
                      <a:r>
                        <a:rPr lang="en-US" dirty="0" smtClean="0"/>
                        <a:t># of fin/ limb characters</a:t>
                      </a:r>
                      <a:endParaRPr lang="en-US" dirty="0"/>
                    </a:p>
                  </a:txBody>
                  <a:tcPr/>
                </a:tc>
                <a:tc>
                  <a:txBody>
                    <a:bodyPr/>
                    <a:lstStyle/>
                    <a:p>
                      <a:r>
                        <a:rPr lang="en-US" dirty="0" smtClean="0"/>
                        <a:t># characters curated to date</a:t>
                      </a:r>
                      <a:endParaRPr lang="en-US" dirty="0"/>
                    </a:p>
                  </a:txBody>
                  <a:tcPr/>
                </a:tc>
              </a:tr>
              <a:tr h="370840">
                <a:tc>
                  <a:txBody>
                    <a:bodyPr/>
                    <a:lstStyle/>
                    <a:p>
                      <a:r>
                        <a:rPr lang="en-US" dirty="0" smtClean="0"/>
                        <a:t>Fishes</a:t>
                      </a:r>
                    </a:p>
                  </a:txBody>
                  <a:tcPr/>
                </a:tc>
                <a:tc>
                  <a:txBody>
                    <a:bodyPr/>
                    <a:lstStyle/>
                    <a:p>
                      <a:r>
                        <a:rPr lang="en-US" dirty="0" err="1" smtClean="0"/>
                        <a:t>Wasila</a:t>
                      </a:r>
                      <a:endParaRPr lang="en-US" dirty="0"/>
                    </a:p>
                  </a:txBody>
                  <a:tcPr/>
                </a:tc>
                <a:tc>
                  <a:txBody>
                    <a:bodyPr/>
                    <a:lstStyle/>
                    <a:p>
                      <a:r>
                        <a:rPr lang="en-US" dirty="0" smtClean="0"/>
                        <a:t>19</a:t>
                      </a:r>
                      <a:endParaRPr lang="en-US" dirty="0"/>
                    </a:p>
                  </a:txBody>
                  <a:tcPr/>
                </a:tc>
                <a:tc>
                  <a:txBody>
                    <a:bodyPr/>
                    <a:lstStyle/>
                    <a:p>
                      <a:r>
                        <a:rPr lang="en-US" dirty="0" smtClean="0"/>
                        <a:t>218</a:t>
                      </a:r>
                      <a:endParaRPr lang="en-US" dirty="0"/>
                    </a:p>
                  </a:txBody>
                  <a:tcPr/>
                </a:tc>
                <a:tc>
                  <a:txBody>
                    <a:bodyPr/>
                    <a:lstStyle/>
                    <a:p>
                      <a:r>
                        <a:rPr lang="en-US" dirty="0" smtClean="0"/>
                        <a:t>108 (49%)</a:t>
                      </a:r>
                      <a:endParaRPr lang="en-US" dirty="0"/>
                    </a:p>
                  </a:txBody>
                  <a:tcPr/>
                </a:tc>
              </a:tr>
              <a:tr h="370840">
                <a:tc>
                  <a:txBody>
                    <a:bodyPr/>
                    <a:lstStyle/>
                    <a:p>
                      <a:r>
                        <a:rPr lang="en-US" dirty="0" smtClean="0"/>
                        <a:t>Amphibians</a:t>
                      </a:r>
                      <a:endParaRPr lang="en-US" dirty="0"/>
                    </a:p>
                  </a:txBody>
                  <a:tcPr/>
                </a:tc>
                <a:tc>
                  <a:txBody>
                    <a:bodyPr/>
                    <a:lstStyle/>
                    <a:p>
                      <a:r>
                        <a:rPr lang="en-US" dirty="0" smtClean="0"/>
                        <a:t>Alex</a:t>
                      </a:r>
                      <a:endParaRPr lang="en-US" dirty="0"/>
                    </a:p>
                  </a:txBody>
                  <a:tcPr/>
                </a:tc>
                <a:tc>
                  <a:txBody>
                    <a:bodyPr/>
                    <a:lstStyle/>
                    <a:p>
                      <a:r>
                        <a:rPr lang="en-US" dirty="0" smtClean="0"/>
                        <a:t>41</a:t>
                      </a:r>
                      <a:endParaRPr lang="en-US" dirty="0"/>
                    </a:p>
                  </a:txBody>
                  <a:tcPr/>
                </a:tc>
                <a:tc>
                  <a:txBody>
                    <a:bodyPr/>
                    <a:lstStyle/>
                    <a:p>
                      <a:r>
                        <a:rPr lang="en-US" dirty="0" smtClean="0"/>
                        <a:t>888</a:t>
                      </a:r>
                      <a:endParaRPr lang="en-US" dirty="0"/>
                    </a:p>
                  </a:txBody>
                  <a:tcPr/>
                </a:tc>
                <a:tc>
                  <a:txBody>
                    <a:bodyPr/>
                    <a:lstStyle/>
                    <a:p>
                      <a:r>
                        <a:rPr lang="en-US" dirty="0" smtClean="0"/>
                        <a:t>584 (66%)</a:t>
                      </a:r>
                      <a:endParaRPr lang="en-US" dirty="0"/>
                    </a:p>
                  </a:txBody>
                  <a:tcPr/>
                </a:tc>
              </a:tr>
              <a:tr h="370840">
                <a:tc>
                  <a:txBody>
                    <a:bodyPr/>
                    <a:lstStyle/>
                    <a:p>
                      <a:r>
                        <a:rPr lang="en-US" dirty="0" smtClean="0"/>
                        <a:t>Amniotes</a:t>
                      </a:r>
                      <a:endParaRPr lang="en-US" dirty="0"/>
                    </a:p>
                  </a:txBody>
                  <a:tcPr/>
                </a:tc>
                <a:tc>
                  <a:txBody>
                    <a:bodyPr/>
                    <a:lstStyle/>
                    <a:p>
                      <a:r>
                        <a:rPr lang="en-US" dirty="0" err="1" smtClean="0"/>
                        <a:t>Nizar</a:t>
                      </a:r>
                      <a:endParaRPr lang="en-US" dirty="0"/>
                    </a:p>
                  </a:txBody>
                  <a:tcPr/>
                </a:tc>
                <a:tc>
                  <a:txBody>
                    <a:bodyPr/>
                    <a:lstStyle/>
                    <a:p>
                      <a:r>
                        <a:rPr lang="en-US" dirty="0" smtClean="0"/>
                        <a:t>6</a:t>
                      </a:r>
                      <a:endParaRPr lang="en-US" dirty="0"/>
                    </a:p>
                  </a:txBody>
                  <a:tcPr/>
                </a:tc>
                <a:tc>
                  <a:txBody>
                    <a:bodyPr/>
                    <a:lstStyle/>
                    <a:p>
                      <a:r>
                        <a:rPr lang="en-US" dirty="0" smtClean="0"/>
                        <a:t>295</a:t>
                      </a:r>
                      <a:endParaRPr lang="en-US" dirty="0"/>
                    </a:p>
                  </a:txBody>
                  <a:tcPr/>
                </a:tc>
                <a:tc>
                  <a:txBody>
                    <a:bodyPr/>
                    <a:lstStyle/>
                    <a:p>
                      <a:r>
                        <a:rPr lang="en-US" dirty="0" smtClean="0"/>
                        <a:t>164 (56%)</a:t>
                      </a:r>
                      <a:endParaRPr lang="en-US" dirty="0"/>
                    </a:p>
                  </a:txBody>
                  <a:tcPr/>
                </a:tc>
              </a:tr>
            </a:tbl>
          </a:graphicData>
        </a:graphic>
      </p:graphicFrame>
      <p:sp>
        <p:nvSpPr>
          <p:cNvPr id="8" name="Content Placeholder 2"/>
          <p:cNvSpPr txBox="1">
            <a:spLocks/>
          </p:cNvSpPr>
          <p:nvPr/>
        </p:nvSpPr>
        <p:spPr>
          <a:xfrm>
            <a:off x="457200" y="3469659"/>
            <a:ext cx="8229600" cy="30979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a:t>A</a:t>
            </a:r>
            <a:r>
              <a:rPr lang="en-US" sz="3000" dirty="0" smtClean="0"/>
              <a:t>mphibian dataset: 653 </a:t>
            </a:r>
            <a:r>
              <a:rPr lang="en-US" sz="3000" dirty="0"/>
              <a:t>OTUs</a:t>
            </a:r>
          </a:p>
          <a:p>
            <a:endParaRPr lang="en-US" sz="3000" dirty="0" smtClean="0"/>
          </a:p>
          <a:p>
            <a:r>
              <a:rPr lang="en-US" sz="3000" dirty="0" smtClean="0"/>
              <a:t>Minimum </a:t>
            </a:r>
            <a:r>
              <a:rPr lang="en-US" sz="3000" dirty="0"/>
              <a:t>of 41318 annotations to </a:t>
            </a:r>
            <a:r>
              <a:rPr lang="en-US" sz="3000" dirty="0" smtClean="0"/>
              <a:t>OTU </a:t>
            </a:r>
          </a:p>
          <a:p>
            <a:endParaRPr lang="en-US" sz="3000" dirty="0"/>
          </a:p>
          <a:p>
            <a:r>
              <a:rPr lang="en-US" sz="3000" dirty="0" smtClean="0"/>
              <a:t>First draft of curation is targeted for completion by January 1</a:t>
            </a:r>
            <a:r>
              <a:rPr lang="en-US" sz="3000" baseline="30000" dirty="0" smtClean="0"/>
              <a:t>st</a:t>
            </a:r>
            <a:r>
              <a:rPr lang="en-US" sz="3000" dirty="0" smtClean="0"/>
              <a:t> 2013</a:t>
            </a:r>
          </a:p>
          <a:p>
            <a:pPr marL="457200" lvl="1" indent="0">
              <a:buFont typeface="Arial"/>
              <a:buNone/>
            </a:pPr>
            <a:endParaRPr lang="en-US" sz="3600" dirty="0" smtClean="0"/>
          </a:p>
          <a:p>
            <a:endParaRPr lang="en-US" dirty="0" smtClean="0"/>
          </a:p>
        </p:txBody>
      </p:sp>
      <p:sp>
        <p:nvSpPr>
          <p:cNvPr id="5" name="Slide Number Placeholder 4"/>
          <p:cNvSpPr>
            <a:spLocks noGrp="1"/>
          </p:cNvSpPr>
          <p:nvPr>
            <p:ph type="sldNum" sz="quarter" idx="12"/>
          </p:nvPr>
        </p:nvSpPr>
        <p:spPr/>
        <p:txBody>
          <a:bodyPr/>
          <a:lstStyle/>
          <a:p>
            <a:fld id="{9953515C-C93F-5949-8B05-7118556C9C30}" type="slidenum">
              <a:rPr lang="en-US" smtClean="0"/>
              <a:pPr/>
              <a:t>35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64982815"/>
      </p:ext>
    </p:extLst>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Curation software improvements</a:t>
            </a:r>
            <a:endParaRPr lang="en-US" dirty="0"/>
          </a:p>
        </p:txBody>
      </p:sp>
      <p:sp>
        <p:nvSpPr>
          <p:cNvPr id="3" name="Content Placeholder 2"/>
          <p:cNvSpPr>
            <a:spLocks noGrp="1"/>
          </p:cNvSpPr>
          <p:nvPr>
            <p:ph idx="1"/>
          </p:nvPr>
        </p:nvSpPr>
        <p:spPr/>
        <p:txBody>
          <a:bodyPr>
            <a:normAutofit/>
          </a:bodyPr>
          <a:lstStyle/>
          <a:p>
            <a:r>
              <a:rPr lang="en-US" sz="3000" dirty="0" smtClean="0"/>
              <a:t>ORB (ontology request broker) function permitting the creation of temporary term id’s has increased curation rate.</a:t>
            </a:r>
          </a:p>
          <a:p>
            <a:endParaRPr lang="en-US" sz="3000" dirty="0"/>
          </a:p>
          <a:p>
            <a:r>
              <a:rPr lang="en-US" sz="3000" dirty="0" smtClean="0"/>
              <a:t>Polymorphism support</a:t>
            </a:r>
            <a:r>
              <a:rPr lang="en-US" sz="3000" baseline="30000" dirty="0" smtClean="0"/>
              <a:t>6</a:t>
            </a:r>
            <a:r>
              <a:rPr lang="en-US" sz="3000" dirty="0" smtClean="0"/>
              <a:t>.</a:t>
            </a:r>
            <a:endParaRPr lang="en-US" sz="3000" dirty="0"/>
          </a:p>
          <a:p>
            <a:endParaRPr lang="en-US" sz="3000" dirty="0" smtClean="0"/>
          </a:p>
          <a:p>
            <a:r>
              <a:rPr lang="en-US" sz="3000" dirty="0" smtClean="0"/>
              <a:t>Requested term addition to </a:t>
            </a:r>
            <a:r>
              <a:rPr lang="en-US" sz="3000" dirty="0" err="1" smtClean="0"/>
              <a:t>Phenoscape</a:t>
            </a:r>
            <a:r>
              <a:rPr lang="en-US" sz="3000" dirty="0" smtClean="0"/>
              <a:t> </a:t>
            </a:r>
            <a:r>
              <a:rPr lang="en-US" sz="3000" dirty="0" err="1" smtClean="0"/>
              <a:t>ext</a:t>
            </a:r>
            <a:r>
              <a:rPr lang="en-US" sz="3000" dirty="0" smtClean="0"/>
              <a:t> file ongoing</a:t>
            </a:r>
            <a:endParaRPr lang="en-US" sz="3000"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36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38293514"/>
      </p:ext>
    </p:extLst>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 quality control</a:t>
            </a:r>
            <a:r>
              <a:rPr lang="en-US" baseline="30000" dirty="0" smtClean="0"/>
              <a:t>5</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Goal: improve inter-curator consistency in annotation</a:t>
            </a:r>
          </a:p>
          <a:p>
            <a:r>
              <a:rPr lang="en-US" dirty="0" smtClean="0"/>
              <a:t>Items completed: </a:t>
            </a:r>
          </a:p>
          <a:p>
            <a:pPr lvl="1"/>
            <a:r>
              <a:rPr lang="en-US" dirty="0" smtClean="0"/>
              <a:t>Relational qualities: Analyzed annotations to determine which relational qualities (e.g., ‘fused with’) should be used in phenotype syntax for EQE</a:t>
            </a:r>
          </a:p>
          <a:p>
            <a:pPr lvl="1"/>
            <a:r>
              <a:rPr lang="en-US" dirty="0" smtClean="0"/>
              <a:t>Reviewed all annotations for consistency in use of relational qualities</a:t>
            </a:r>
          </a:p>
          <a:p>
            <a:pPr lvl="1"/>
            <a:r>
              <a:rPr lang="en-US" dirty="0" smtClean="0"/>
              <a:t>Proposed “annotation checker” panel for </a:t>
            </a:r>
            <a:r>
              <a:rPr lang="en-US" dirty="0" err="1" smtClean="0"/>
              <a:t>Phenex</a:t>
            </a:r>
            <a:r>
              <a:rPr lang="en-US" dirty="0" smtClean="0"/>
              <a:t>; provides user with feedback on use of relational qualities</a:t>
            </a:r>
          </a:p>
        </p:txBody>
      </p:sp>
      <p:sp>
        <p:nvSpPr>
          <p:cNvPr id="5" name="TextBox 4"/>
          <p:cNvSpPr txBox="1"/>
          <p:nvPr/>
        </p:nvSpPr>
        <p:spPr>
          <a:xfrm>
            <a:off x="-450628" y="5789531"/>
            <a:ext cx="184666" cy="369332"/>
          </a:xfrm>
          <a:prstGeom prst="rect">
            <a:avLst/>
          </a:prstGeom>
          <a:noFill/>
        </p:spPr>
        <p:txBody>
          <a:bodyPr wrap="none" rtlCol="0">
            <a:spAutoFit/>
          </a:bodyPr>
          <a:lstStyle/>
          <a:p>
            <a:endParaRPr lang="en-US" dirty="0"/>
          </a:p>
        </p:txBody>
      </p:sp>
      <p:sp>
        <p:nvSpPr>
          <p:cNvPr id="6" name="Slide Number Placeholder 5"/>
          <p:cNvSpPr>
            <a:spLocks noGrp="1"/>
          </p:cNvSpPr>
          <p:nvPr>
            <p:ph type="sldNum" sz="quarter" idx="12"/>
          </p:nvPr>
        </p:nvSpPr>
        <p:spPr/>
        <p:txBody>
          <a:bodyPr/>
          <a:lstStyle/>
          <a:p>
            <a:fld id="{9953515C-C93F-5949-8B05-7118556C9C30}" type="slidenum">
              <a:rPr lang="en-US" smtClean="0"/>
              <a:pPr/>
              <a:t>37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431928704"/>
      </p:ext>
    </p:extLst>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Relations used in post-composition (in progress)</a:t>
            </a:r>
          </a:p>
          <a:p>
            <a:pPr lvl="1"/>
            <a:r>
              <a:rPr lang="en-US" dirty="0" smtClean="0"/>
              <a:t>Determine which relations (e.g., </a:t>
            </a:r>
            <a:r>
              <a:rPr lang="en-US" i="1" dirty="0" err="1" smtClean="0"/>
              <a:t>anterior_to</a:t>
            </a:r>
            <a:r>
              <a:rPr lang="en-US" dirty="0" smtClean="0"/>
              <a:t>) should be used for post-composed entities</a:t>
            </a:r>
          </a:p>
          <a:p>
            <a:pPr lvl="2"/>
            <a:r>
              <a:rPr lang="en-US" dirty="0" smtClean="0"/>
              <a:t>Analyze list of relations used in annotations and relations used in Uberon</a:t>
            </a:r>
          </a:p>
          <a:p>
            <a:pPr lvl="1"/>
            <a:r>
              <a:rPr lang="en-US" dirty="0" smtClean="0"/>
              <a:t>Analyze annotations for consistency in use of relations</a:t>
            </a:r>
          </a:p>
          <a:p>
            <a:pPr lvl="1"/>
            <a:r>
              <a:rPr lang="en-US" dirty="0" smtClean="0"/>
              <a:t>Constrain the post-composition editor in </a:t>
            </a:r>
            <a:r>
              <a:rPr lang="en-US" dirty="0" err="1" smtClean="0"/>
              <a:t>Phenex</a:t>
            </a:r>
            <a:r>
              <a:rPr lang="en-US" dirty="0" smtClean="0"/>
              <a:t> to the list of “approved” relations</a:t>
            </a:r>
          </a:p>
          <a:p>
            <a:endParaRPr lang="en-US" dirty="0"/>
          </a:p>
        </p:txBody>
      </p:sp>
      <p:sp>
        <p:nvSpPr>
          <p:cNvPr id="9" name="Title 1"/>
          <p:cNvSpPr>
            <a:spLocks noGrp="1"/>
          </p:cNvSpPr>
          <p:nvPr>
            <p:ph type="title"/>
          </p:nvPr>
        </p:nvSpPr>
        <p:spPr/>
        <p:txBody>
          <a:bodyPr/>
          <a:lstStyle/>
          <a:p>
            <a:r>
              <a:rPr lang="en-US" dirty="0" smtClean="0"/>
              <a:t>Annotation quality </a:t>
            </a:r>
            <a:r>
              <a:rPr lang="en-US" dirty="0" smtClean="0"/>
              <a:t>control</a:t>
            </a:r>
            <a:r>
              <a:rPr lang="en-US" baseline="30000" dirty="0" smtClean="0"/>
              <a:t>5</a:t>
            </a: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38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57797511"/>
      </p:ext>
    </p:extLst>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PATO term additions</a:t>
            </a:r>
            <a:r>
              <a:rPr lang="en-US" baseline="30000" dirty="0" smtClean="0"/>
              <a:t>10</a:t>
            </a:r>
            <a:endParaRPr lang="en-US" dirty="0"/>
          </a:p>
        </p:txBody>
      </p:sp>
      <p:sp>
        <p:nvSpPr>
          <p:cNvPr id="3" name="Content Placeholder 2"/>
          <p:cNvSpPr>
            <a:spLocks noGrp="1"/>
          </p:cNvSpPr>
          <p:nvPr>
            <p:ph idx="1"/>
          </p:nvPr>
        </p:nvSpPr>
        <p:spPr/>
        <p:txBody>
          <a:bodyPr>
            <a:normAutofit/>
          </a:bodyPr>
          <a:lstStyle/>
          <a:p>
            <a:r>
              <a:rPr lang="en-US" dirty="0" smtClean="0"/>
              <a:t>PATO</a:t>
            </a:r>
            <a:endParaRPr lang="en-US" dirty="0"/>
          </a:p>
          <a:p>
            <a:pPr lvl="1"/>
            <a:r>
              <a:rPr lang="en-US" dirty="0" smtClean="0"/>
              <a:t> 14 PATO terms, 2 synonyms </a:t>
            </a:r>
            <a:r>
              <a:rPr lang="en-US" dirty="0"/>
              <a:t>added since June </a:t>
            </a:r>
            <a:r>
              <a:rPr lang="en-US" dirty="0" smtClean="0"/>
              <a:t>2011</a:t>
            </a:r>
          </a:p>
          <a:p>
            <a:pPr lvl="1"/>
            <a:r>
              <a:rPr lang="en-US" dirty="0" smtClean="0"/>
              <a:t>2 other changes (updated definition)</a:t>
            </a:r>
          </a:p>
          <a:p>
            <a:pPr lvl="1"/>
            <a:r>
              <a:rPr lang="en-US" dirty="0" smtClean="0"/>
              <a:t>38 provisional terms created (ORB)</a:t>
            </a:r>
            <a:endParaRPr lang="en-US" dirty="0"/>
          </a:p>
          <a:p>
            <a:endParaRPr lang="en-US" dirty="0" smtClean="0"/>
          </a:p>
          <a:p>
            <a:r>
              <a:rPr lang="en-US" dirty="0" smtClean="0"/>
              <a:t>Met with George </a:t>
            </a:r>
            <a:r>
              <a:rPr lang="en-US" dirty="0" err="1" smtClean="0"/>
              <a:t>Gkoutos</a:t>
            </a:r>
            <a:r>
              <a:rPr lang="en-US" dirty="0" smtClean="0"/>
              <a:t> in RCN</a:t>
            </a:r>
            <a:r>
              <a:rPr lang="en-US" baseline="0" dirty="0" smtClean="0"/>
              <a:t> meeting,</a:t>
            </a:r>
            <a:r>
              <a:rPr lang="en-US" dirty="0" smtClean="0"/>
              <a:t> October 2012</a:t>
            </a:r>
          </a:p>
          <a:p>
            <a:endParaRPr lang="en-US" dirty="0" smtClean="0"/>
          </a:p>
        </p:txBody>
      </p:sp>
      <p:sp>
        <p:nvSpPr>
          <p:cNvPr id="4" name="Slide Number Placeholder 3"/>
          <p:cNvSpPr>
            <a:spLocks noGrp="1"/>
          </p:cNvSpPr>
          <p:nvPr>
            <p:ph type="sldNum" sz="quarter" idx="12"/>
          </p:nvPr>
        </p:nvSpPr>
        <p:spPr/>
        <p:txBody>
          <a:bodyPr/>
          <a:lstStyle/>
          <a:p>
            <a:fld id="{9953515C-C93F-5949-8B05-7118556C9C30}" type="slidenum">
              <a:rPr lang="en-US" smtClean="0"/>
              <a:pPr/>
              <a:t>39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69846315"/>
      </p:ext>
    </p:extLst>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NSF: July 1, 2011-June 30, 2015</a:t>
            </a:r>
            <a:endParaRPr lang="en-US" dirty="0"/>
          </a:p>
        </p:txBody>
      </p:sp>
      <p:sp>
        <p:nvSpPr>
          <p:cNvPr id="4" name="Slide Number Placeholder 3"/>
          <p:cNvSpPr>
            <a:spLocks noGrp="1"/>
          </p:cNvSpPr>
          <p:nvPr>
            <p:ph type="sldNum" sz="quarter" idx="12"/>
          </p:nvPr>
        </p:nvSpPr>
        <p:spPr/>
        <p:txBody>
          <a:bodyPr/>
          <a:lstStyle/>
          <a:p>
            <a:fld id="{0815CF5F-73C0-F44B-B50E-84BD08E412F6}" type="slidenum">
              <a:rPr lang="en-US" smtClean="0"/>
              <a:pPr/>
              <a:t>4</a:t>
            </a:fld>
            <a:endParaRPr lang="en-US"/>
          </a:p>
        </p:txBody>
      </p:sp>
      <p:pic>
        <p:nvPicPr>
          <p:cNvPr id="5" name="Content Placeholder 3"/>
          <p:cNvPicPr>
            <a:picLocks noGrp="1" noChangeAspect="1"/>
          </p:cNvPicPr>
          <p:nvPr>
            <p:ph idx="1"/>
          </p:nvPr>
        </p:nvPicPr>
        <p:blipFill>
          <a:blip r:embed="rId3"/>
          <a:srcRect t="9658" b="9658"/>
          <a:stretch>
            <a:fillRect/>
          </a:stretch>
        </p:blipFill>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502106159"/>
      </p:ext>
    </p:extLst>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10"/>
          <p:cNvGrpSpPr>
            <a:grpSpLocks/>
          </p:cNvGrpSpPr>
          <p:nvPr/>
        </p:nvGrpSpPr>
        <p:grpSpPr bwMode="auto">
          <a:xfrm>
            <a:off x="1293689" y="2067982"/>
            <a:ext cx="5876850" cy="4973836"/>
            <a:chOff x="0" y="0"/>
            <a:chExt cx="5264" cy="4456"/>
          </a:xfrm>
        </p:grpSpPr>
        <p:pic>
          <p:nvPicPr>
            <p:cNvPr id="5" name="Picture 1"/>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0" y="0"/>
              <a:ext cx="5264" cy="445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6" name="Rectangle 2"/>
            <p:cNvSpPr>
              <a:spLocks/>
            </p:cNvSpPr>
            <p:nvPr/>
          </p:nvSpPr>
          <p:spPr bwMode="auto">
            <a:xfrm>
              <a:off x="1273" y="1351"/>
              <a:ext cx="626"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teleosts</a:t>
              </a:r>
            </a:p>
          </p:txBody>
        </p:sp>
        <p:sp>
          <p:nvSpPr>
            <p:cNvPr id="7" name="Rectangle 3"/>
            <p:cNvSpPr>
              <a:spLocks/>
            </p:cNvSpPr>
            <p:nvPr/>
          </p:nvSpPr>
          <p:spPr bwMode="auto">
            <a:xfrm>
              <a:off x="2293" y="2375"/>
              <a:ext cx="91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amphibians</a:t>
              </a:r>
            </a:p>
          </p:txBody>
        </p:sp>
        <p:sp>
          <p:nvSpPr>
            <p:cNvPr id="8" name="Rectangle 4"/>
            <p:cNvSpPr>
              <a:spLocks/>
            </p:cNvSpPr>
            <p:nvPr/>
          </p:nvSpPr>
          <p:spPr bwMode="auto">
            <a:xfrm>
              <a:off x="3468" y="2359"/>
              <a:ext cx="73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amniotes</a:t>
              </a:r>
            </a:p>
          </p:txBody>
        </p:sp>
        <p:sp>
          <p:nvSpPr>
            <p:cNvPr id="9" name="Rectangle 5"/>
            <p:cNvSpPr>
              <a:spLocks/>
            </p:cNvSpPr>
            <p:nvPr/>
          </p:nvSpPr>
          <p:spPr bwMode="auto">
            <a:xfrm>
              <a:off x="1510" y="321"/>
              <a:ext cx="721"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dirty="0">
                  <a:ea typeface="ＭＳ Ｐゴシック" charset="0"/>
                  <a:cs typeface="Gill Sans" charset="0"/>
                </a:rPr>
                <a:t>zebrafish</a:t>
              </a:r>
            </a:p>
          </p:txBody>
        </p:sp>
        <p:sp>
          <p:nvSpPr>
            <p:cNvPr id="10" name="Rectangle 6"/>
            <p:cNvSpPr>
              <a:spLocks/>
            </p:cNvSpPr>
            <p:nvPr/>
          </p:nvSpPr>
          <p:spPr bwMode="auto">
            <a:xfrm>
              <a:off x="2371" y="346"/>
              <a:ext cx="720"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i="1" dirty="0" err="1">
                  <a:ea typeface="ＭＳ Ｐゴシック" charset="0"/>
                  <a:cs typeface="Gill Sans" charset="0"/>
                </a:rPr>
                <a:t>Xenopus</a:t>
              </a:r>
              <a:endParaRPr lang="en-US" sz="1700" i="1" dirty="0">
                <a:ea typeface="ＭＳ Ｐゴシック" charset="0"/>
                <a:cs typeface="Gill Sans" charset="0"/>
              </a:endParaRPr>
            </a:p>
          </p:txBody>
        </p:sp>
        <p:sp>
          <p:nvSpPr>
            <p:cNvPr id="12" name="Rectangle 8"/>
            <p:cNvSpPr>
              <a:spLocks/>
            </p:cNvSpPr>
            <p:nvPr/>
          </p:nvSpPr>
          <p:spPr bwMode="auto">
            <a:xfrm>
              <a:off x="310" y="3767"/>
              <a:ext cx="919" cy="234"/>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wrap="none" lIns="0" tIns="0" rIns="0" bIns="0" anchor="ctr">
              <a:spAutoFit/>
            </a:bodyPr>
            <a:lstStyle/>
            <a:p>
              <a:r>
                <a:rPr lang="en-US" sz="1700">
                  <a:ea typeface="ＭＳ Ｐゴシック" charset="0"/>
                  <a:cs typeface="Gill Sans" charset="0"/>
                </a:rPr>
                <a:t>vertebrates</a:t>
              </a:r>
            </a:p>
          </p:txBody>
        </p:sp>
        <p:sp>
          <p:nvSpPr>
            <p:cNvPr id="13" name="Rectangle 9"/>
            <p:cNvSpPr>
              <a:spLocks/>
            </p:cNvSpPr>
            <p:nvPr/>
          </p:nvSpPr>
          <p:spPr bwMode="auto">
            <a:xfrm>
              <a:off x="3056" y="3104"/>
              <a:ext cx="1720" cy="1232"/>
            </a:xfrm>
            <a:prstGeom prst="rect">
              <a:avLst/>
            </a:prstGeom>
            <a:solidFill>
              <a:srgbClr val="FFFFFF"/>
            </a:solidFill>
            <a:ln>
              <a:noFill/>
            </a:ln>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25400" cap="flat">
                  <a:solidFill>
                    <a:schemeClr val="tx1"/>
                  </a:solidFill>
                  <a:miter lim="800000"/>
                  <a:headEnd type="none" w="med" len="med"/>
                  <a:tailEnd type="none" w="med" len="med"/>
                </a14:hiddenLine>
              </a:ext>
            </a:extLst>
          </p:spPr>
          <p:txBody>
            <a:bodyPr lIns="0" tIns="0" rIns="0" bIns="0"/>
            <a:lstStyle/>
            <a:p>
              <a:endParaRPr lang="en-US"/>
            </a:p>
          </p:txBody>
        </p:sp>
        <p:sp>
          <p:nvSpPr>
            <p:cNvPr id="11" name="Rectangle 7"/>
            <p:cNvSpPr>
              <a:spLocks/>
            </p:cNvSpPr>
            <p:nvPr/>
          </p:nvSpPr>
          <p:spPr bwMode="auto">
            <a:xfrm>
              <a:off x="4427" y="348"/>
              <a:ext cx="837" cy="288"/>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type="none" w="med" len="med"/>
                  <a:tailEnd type="none" w="med" len="med"/>
                </a14:hiddenLine>
              </a:ext>
            </a:extLst>
          </p:spPr>
          <p:txBody>
            <a:bodyPr lIns="0" tIns="0" rIns="0" bIns="0" anchor="ctr"/>
            <a:lstStyle/>
            <a:p>
              <a:pPr algn="ctr"/>
              <a:r>
                <a:rPr lang="en-US" sz="1700" dirty="0">
                  <a:ea typeface="ＭＳ Ｐゴシック" charset="0"/>
                  <a:cs typeface="Gill Sans" charset="0"/>
                </a:rPr>
                <a:t>mouse</a:t>
              </a:r>
            </a:p>
          </p:txBody>
        </p:sp>
      </p:grpSp>
      <p:sp>
        <p:nvSpPr>
          <p:cNvPr id="2" name="Title 1"/>
          <p:cNvSpPr>
            <a:spLocks noGrp="1"/>
          </p:cNvSpPr>
          <p:nvPr>
            <p:ph type="title"/>
          </p:nvPr>
        </p:nvSpPr>
        <p:spPr>
          <a:xfrm>
            <a:off x="159642" y="296335"/>
            <a:ext cx="8648090" cy="1143000"/>
          </a:xfrm>
        </p:spPr>
        <p:txBody>
          <a:bodyPr>
            <a:normAutofit fontScale="90000"/>
          </a:bodyPr>
          <a:lstStyle/>
          <a:p>
            <a:r>
              <a:rPr lang="en-US" dirty="0" smtClean="0"/>
              <a:t>3. Phenotype curation</a:t>
            </a:r>
            <a:br>
              <a:rPr lang="en-US" dirty="0" smtClean="0"/>
            </a:br>
            <a:r>
              <a:rPr lang="en-US" dirty="0" smtClean="0"/>
              <a:t>3b. Model organisms:   </a:t>
            </a:r>
            <a:r>
              <a:rPr lang="en-US" sz="3556" dirty="0" smtClean="0">
                <a:solidFill>
                  <a:srgbClr val="7F7F7F"/>
                </a:solidFill>
              </a:rPr>
              <a:t>(Monte, </a:t>
            </a:r>
            <a:br>
              <a:rPr lang="en-US" sz="3556" dirty="0" smtClean="0">
                <a:solidFill>
                  <a:srgbClr val="7F7F7F"/>
                </a:solidFill>
              </a:rPr>
            </a:br>
            <a:r>
              <a:rPr lang="en-US" sz="3556" dirty="0" err="1" smtClean="0">
                <a:solidFill>
                  <a:srgbClr val="7F7F7F"/>
                </a:solidFill>
              </a:rPr>
              <a:t>Ceri</a:t>
            </a:r>
            <a:r>
              <a:rPr lang="en-US" sz="3556" dirty="0" smtClean="0">
                <a:solidFill>
                  <a:srgbClr val="7F7F7F"/>
                </a:solidFill>
              </a:rPr>
              <a:t>, Yvonne, Aaron, Christina, Judy, Terry)</a:t>
            </a:r>
            <a:endParaRPr lang="en-US" dirty="0">
              <a:solidFill>
                <a:srgbClr val="7F7F7F"/>
              </a:solidFill>
            </a:endParaRPr>
          </a:p>
        </p:txBody>
      </p:sp>
      <p:cxnSp>
        <p:nvCxnSpPr>
          <p:cNvPr id="14" name="Straight Connector 13"/>
          <p:cNvCxnSpPr/>
          <p:nvPr/>
        </p:nvCxnSpPr>
        <p:spPr>
          <a:xfrm>
            <a:off x="1639780" y="1788073"/>
            <a:ext cx="1339708" cy="468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65773" y="1788073"/>
            <a:ext cx="587964" cy="38651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58170" y="1749162"/>
            <a:ext cx="351814" cy="31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466753" y="1788073"/>
            <a:ext cx="698691" cy="279909"/>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521172" y="1788073"/>
            <a:ext cx="0" cy="3188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750077" y="1742152"/>
            <a:ext cx="742459" cy="432439"/>
          </a:xfrm>
          <a:prstGeom prst="line">
            <a:avLst/>
          </a:prstGeom>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3545840" y="6104320"/>
            <a:ext cx="307807" cy="264160"/>
          </a:xfrm>
          <a:prstGeom prst="rect">
            <a:avLst/>
          </a:prstGeom>
          <a:solidFill>
            <a:srgbClr val="BADB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448470" y="4447124"/>
            <a:ext cx="307807" cy="264160"/>
          </a:xfrm>
          <a:prstGeom prst="rect">
            <a:avLst/>
          </a:prstGeom>
          <a:solidFill>
            <a:srgbClr val="75FBA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980321" y="4436964"/>
            <a:ext cx="153903" cy="264160"/>
          </a:xfrm>
          <a:prstGeom prst="rect">
            <a:avLst/>
          </a:prstGeom>
          <a:solidFill>
            <a:srgbClr val="F2B4B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24649" y="2190031"/>
            <a:ext cx="153903" cy="2641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logo.jpg"/>
          <p:cNvPicPr>
            <a:picLocks noChangeAspect="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a:off x="5132459" y="5793643"/>
            <a:ext cx="2003530" cy="510384"/>
          </a:xfrm>
          <a:prstGeom prst="rect">
            <a:avLst/>
          </a:prstGeom>
        </p:spPr>
      </p:pic>
      <p:sp>
        <p:nvSpPr>
          <p:cNvPr id="18" name="Slide Number Placeholder 17"/>
          <p:cNvSpPr>
            <a:spLocks noGrp="1"/>
          </p:cNvSpPr>
          <p:nvPr>
            <p:ph type="sldNum" sz="quarter" idx="12"/>
          </p:nvPr>
        </p:nvSpPr>
        <p:spPr>
          <a:xfrm>
            <a:off x="6771364" y="6304027"/>
            <a:ext cx="2133600" cy="365125"/>
          </a:xfrm>
        </p:spPr>
        <p:txBody>
          <a:bodyPr/>
          <a:lstStyle/>
          <a:p>
            <a:fld id="{9953515C-C93F-5949-8B05-7118556C9C30}" type="slidenum">
              <a:rPr lang="en-US" smtClean="0"/>
              <a:pPr/>
              <a:t>40</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897672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Model organism phenotypes</a:t>
            </a:r>
            <a:endParaRPr lang="en-US" dirty="0"/>
          </a:p>
        </p:txBody>
      </p:sp>
      <p:sp>
        <p:nvSpPr>
          <p:cNvPr id="15" name="Content Placeholder 14"/>
          <p:cNvSpPr>
            <a:spLocks noGrp="1"/>
          </p:cNvSpPr>
          <p:nvPr>
            <p:ph idx="1"/>
          </p:nvPr>
        </p:nvSpPr>
        <p:spPr/>
        <p:txBody>
          <a:bodyPr>
            <a:normAutofit fontScale="92500" lnSpcReduction="10000"/>
          </a:bodyPr>
          <a:lstStyle/>
          <a:p>
            <a:r>
              <a:rPr lang="en-US" b="1" dirty="0" smtClean="0"/>
              <a:t>Aim</a:t>
            </a:r>
          </a:p>
          <a:p>
            <a:pPr lvl="1"/>
            <a:r>
              <a:rPr lang="en-US" dirty="0" smtClean="0"/>
              <a:t>Annotate skeletal phenotypes for fin and limb for genetic mutants from zebrafish, Xenopus, and mouse</a:t>
            </a:r>
          </a:p>
          <a:p>
            <a:r>
              <a:rPr lang="en-US" b="1" dirty="0" smtClean="0"/>
              <a:t>Milestones</a:t>
            </a:r>
          </a:p>
          <a:p>
            <a:pPr lvl="1"/>
            <a:r>
              <a:rPr lang="en-US" dirty="0" smtClean="0"/>
              <a:t>Curation of </a:t>
            </a:r>
            <a:r>
              <a:rPr lang="en-US" dirty="0"/>
              <a:t>phenotypes </a:t>
            </a:r>
            <a:r>
              <a:rPr lang="en-US" dirty="0" smtClean="0"/>
              <a:t>&amp; gene expression</a:t>
            </a:r>
          </a:p>
          <a:p>
            <a:pPr lvl="1"/>
            <a:r>
              <a:rPr lang="en-US" dirty="0" smtClean="0"/>
              <a:t>Finalize </a:t>
            </a:r>
            <a:r>
              <a:rPr lang="en-US" dirty="0"/>
              <a:t>what phenotype data will be imported into </a:t>
            </a:r>
            <a:r>
              <a:rPr lang="en-US" dirty="0" err="1"/>
              <a:t>Phenoscape</a:t>
            </a:r>
            <a:r>
              <a:rPr lang="en-US" dirty="0"/>
              <a:t> </a:t>
            </a:r>
            <a:r>
              <a:rPr lang="en-US" dirty="0" smtClean="0"/>
              <a:t>KB</a:t>
            </a:r>
          </a:p>
          <a:p>
            <a:pPr lvl="1"/>
            <a:r>
              <a:rPr lang="en-US" dirty="0"/>
              <a:t>Develop pipelines for uploading </a:t>
            </a:r>
            <a:r>
              <a:rPr lang="en-US" dirty="0" err="1"/>
              <a:t>Xenbase</a:t>
            </a:r>
            <a:r>
              <a:rPr lang="en-US" dirty="0"/>
              <a:t> and MGI data to </a:t>
            </a:r>
            <a:r>
              <a:rPr lang="en-US" dirty="0" err="1"/>
              <a:t>Phenoscape</a:t>
            </a:r>
            <a:r>
              <a:rPr lang="en-US" dirty="0"/>
              <a:t> </a:t>
            </a:r>
          </a:p>
          <a:p>
            <a:pPr lvl="1"/>
            <a:r>
              <a:rPr lang="en-US" dirty="0" smtClean="0"/>
              <a:t>Incorporate phenotype &amp; gene expression into KB</a:t>
            </a:r>
          </a:p>
        </p:txBody>
      </p:sp>
      <p:sp>
        <p:nvSpPr>
          <p:cNvPr id="3" name="Slide Number Placeholder 2"/>
          <p:cNvSpPr>
            <a:spLocks noGrp="1"/>
          </p:cNvSpPr>
          <p:nvPr>
            <p:ph type="sldNum" sz="quarter" idx="12"/>
          </p:nvPr>
        </p:nvSpPr>
        <p:spPr/>
        <p:txBody>
          <a:bodyPr/>
          <a:lstStyle/>
          <a:p>
            <a:fld id="{9953515C-C93F-5949-8B05-7118556C9C30}" type="slidenum">
              <a:rPr lang="en-US" smtClean="0"/>
              <a:pPr/>
              <a:t>41</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0811208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Progress – ZFIN (April - November 2012)</a:t>
            </a:r>
          </a:p>
          <a:p>
            <a:r>
              <a:rPr lang="en-US" dirty="0" smtClean="0"/>
              <a:t>65,708 </a:t>
            </a:r>
            <a:r>
              <a:rPr lang="en-US" dirty="0"/>
              <a:t>phenotypes </a:t>
            </a:r>
            <a:r>
              <a:rPr lang="en-US" dirty="0" smtClean="0"/>
              <a:t>for ~4543 genes (+14%)</a:t>
            </a:r>
            <a:endParaRPr lang="en-US" dirty="0"/>
          </a:p>
          <a:p>
            <a:pPr lvl="1"/>
            <a:r>
              <a:rPr lang="en-US" dirty="0"/>
              <a:t>852 fin phenotypes</a:t>
            </a:r>
          </a:p>
          <a:p>
            <a:pPr lvl="1"/>
            <a:r>
              <a:rPr lang="en-US" dirty="0"/>
              <a:t>2167 </a:t>
            </a:r>
            <a:r>
              <a:rPr lang="en-US" dirty="0" smtClean="0"/>
              <a:t>publications </a:t>
            </a:r>
            <a:r>
              <a:rPr lang="en-US" dirty="0"/>
              <a:t>with </a:t>
            </a:r>
            <a:r>
              <a:rPr lang="en-US" dirty="0" smtClean="0"/>
              <a:t>phenotypes</a:t>
            </a:r>
            <a:endParaRPr lang="en-US" dirty="0"/>
          </a:p>
          <a:p>
            <a:pPr lvl="1"/>
            <a:r>
              <a:rPr lang="en-US" dirty="0"/>
              <a:t>I</a:t>
            </a:r>
            <a:r>
              <a:rPr lang="en-US" dirty="0" smtClean="0"/>
              <a:t>ncludes 7 </a:t>
            </a:r>
            <a:r>
              <a:rPr lang="en-US" dirty="0"/>
              <a:t>direct submissions with 11,624 </a:t>
            </a:r>
            <a:r>
              <a:rPr lang="en-US" dirty="0" smtClean="0"/>
              <a:t>phenotypes</a:t>
            </a:r>
            <a:endParaRPr lang="en-US"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42</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956699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Progress – MGI</a:t>
            </a:r>
          </a:p>
          <a:p>
            <a:r>
              <a:rPr lang="en-US" dirty="0" smtClean="0"/>
              <a:t>2000 limb phenotypes for ~450 genes</a:t>
            </a:r>
          </a:p>
          <a:p>
            <a:r>
              <a:rPr lang="en-US" dirty="0"/>
              <a:t>P</a:t>
            </a:r>
            <a:r>
              <a:rPr lang="en-US" dirty="0" smtClean="0"/>
              <a:t>henotypes curated as ~150 MP (mammalian phenotype) terms</a:t>
            </a:r>
          </a:p>
          <a:p>
            <a:r>
              <a:rPr lang="en-US" dirty="0" smtClean="0"/>
              <a:t>MP terms mapped to EQ (complete for limb)</a:t>
            </a:r>
          </a:p>
          <a:p>
            <a:r>
              <a:rPr lang="en-US" dirty="0"/>
              <a:t>M</a:t>
            </a:r>
            <a:r>
              <a:rPr lang="en-US" dirty="0" smtClean="0"/>
              <a:t>appings are maintained up to date</a:t>
            </a:r>
          </a:p>
        </p:txBody>
      </p:sp>
      <p:sp>
        <p:nvSpPr>
          <p:cNvPr id="2" name="Slide Number Placeholder 1"/>
          <p:cNvSpPr>
            <a:spLocks noGrp="1"/>
          </p:cNvSpPr>
          <p:nvPr>
            <p:ph type="sldNum" sz="quarter" idx="12"/>
          </p:nvPr>
        </p:nvSpPr>
        <p:spPr/>
        <p:txBody>
          <a:bodyPr/>
          <a:lstStyle/>
          <a:p>
            <a:fld id="{9953515C-C93F-5949-8B05-7118556C9C30}" type="slidenum">
              <a:rPr lang="en-US" smtClean="0"/>
              <a:pPr/>
              <a:t>43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6568627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fontScale="92500" lnSpcReduction="10000"/>
          </a:bodyPr>
          <a:lstStyle/>
          <a:p>
            <a:pPr marL="0" indent="0">
              <a:buNone/>
            </a:pPr>
            <a:r>
              <a:rPr lang="en-US" sz="3500" b="1" dirty="0" smtClean="0"/>
              <a:t>Progress – </a:t>
            </a:r>
            <a:r>
              <a:rPr lang="en-US" sz="3500" b="1" dirty="0" err="1" smtClean="0"/>
              <a:t>Xenbase</a:t>
            </a:r>
            <a:endParaRPr lang="en-US" sz="3500" b="1" dirty="0" smtClean="0"/>
          </a:p>
          <a:p>
            <a:r>
              <a:rPr lang="en-US" dirty="0" smtClean="0"/>
              <a:t>Released </a:t>
            </a:r>
            <a:r>
              <a:rPr lang="en-US" dirty="0"/>
              <a:t>new XAO v2.0.8 </a:t>
            </a:r>
            <a:r>
              <a:rPr lang="en-US" dirty="0" smtClean="0"/>
              <a:t>(in </a:t>
            </a:r>
            <a:r>
              <a:rPr lang="en-US" dirty="0"/>
              <a:t>OBO foundry 10/23/2012)</a:t>
            </a:r>
          </a:p>
          <a:p>
            <a:endParaRPr lang="en-US" dirty="0"/>
          </a:p>
          <a:p>
            <a:r>
              <a:rPr lang="en-US" dirty="0"/>
              <a:t>Ongoing annotation of </a:t>
            </a:r>
            <a:r>
              <a:rPr lang="en-US" dirty="0" smtClean="0"/>
              <a:t>limb/fin gene expression</a:t>
            </a:r>
            <a:r>
              <a:rPr lang="en-US" dirty="0"/>
              <a:t> </a:t>
            </a:r>
          </a:p>
          <a:p>
            <a:pPr lvl="1"/>
            <a:r>
              <a:rPr lang="en-US" dirty="0" smtClean="0"/>
              <a:t>202 papers, 81 </a:t>
            </a:r>
            <a:r>
              <a:rPr lang="en-US" dirty="0"/>
              <a:t>genes with expression images</a:t>
            </a:r>
          </a:p>
          <a:p>
            <a:endParaRPr lang="en-US" dirty="0"/>
          </a:p>
          <a:p>
            <a:r>
              <a:rPr lang="en-US" dirty="0"/>
              <a:t>Established </a:t>
            </a:r>
            <a:r>
              <a:rPr lang="en-US" dirty="0" err="1"/>
              <a:t>Phenote</a:t>
            </a:r>
            <a:r>
              <a:rPr lang="en-US" dirty="0"/>
              <a:t> configuration </a:t>
            </a:r>
            <a:r>
              <a:rPr lang="en-US" dirty="0" smtClean="0"/>
              <a:t>(with </a:t>
            </a:r>
            <a:r>
              <a:rPr lang="en-US" dirty="0"/>
              <a:t>Jim </a:t>
            </a:r>
            <a:r>
              <a:rPr lang="en-US" dirty="0" err="1" smtClean="0"/>
              <a:t>Balhoff</a:t>
            </a:r>
            <a:r>
              <a:rPr lang="en-US" dirty="0" smtClean="0"/>
              <a:t>) </a:t>
            </a:r>
            <a:r>
              <a:rPr lang="en-US" dirty="0"/>
              <a:t> to annotate limb/fin phenotypes </a:t>
            </a:r>
          </a:p>
          <a:p>
            <a:endParaRPr lang="en-US"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44</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4464070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Immediate future plans – ZFIN</a:t>
            </a:r>
          </a:p>
          <a:p>
            <a:r>
              <a:rPr lang="en-US" dirty="0" smtClean="0"/>
              <a:t>Continue curation</a:t>
            </a:r>
          </a:p>
          <a:p>
            <a:r>
              <a:rPr lang="en-US" dirty="0"/>
              <a:t>I</a:t>
            </a:r>
            <a:r>
              <a:rPr lang="en-US" dirty="0" smtClean="0"/>
              <a:t>mport gene expression data into </a:t>
            </a:r>
            <a:r>
              <a:rPr lang="en-US" dirty="0" err="1" smtClean="0"/>
              <a:t>Phenoscape</a:t>
            </a:r>
            <a:endParaRPr lang="en-US" dirty="0" smtClean="0"/>
          </a:p>
        </p:txBody>
      </p:sp>
      <p:sp>
        <p:nvSpPr>
          <p:cNvPr id="2" name="Slide Number Placeholder 1"/>
          <p:cNvSpPr>
            <a:spLocks noGrp="1"/>
          </p:cNvSpPr>
          <p:nvPr>
            <p:ph type="sldNum" sz="quarter" idx="12"/>
          </p:nvPr>
        </p:nvSpPr>
        <p:spPr/>
        <p:txBody>
          <a:bodyPr/>
          <a:lstStyle/>
          <a:p>
            <a:fld id="{9953515C-C93F-5949-8B05-7118556C9C30}" type="slidenum">
              <a:rPr lang="en-US" smtClean="0"/>
              <a:pPr/>
              <a:t>45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40137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Immediate future plans – MGI</a:t>
            </a:r>
          </a:p>
          <a:p>
            <a:r>
              <a:rPr lang="en-US" dirty="0"/>
              <a:t>C</a:t>
            </a:r>
            <a:r>
              <a:rPr lang="en-US" dirty="0" smtClean="0"/>
              <a:t>ontinue curation</a:t>
            </a:r>
          </a:p>
          <a:p>
            <a:r>
              <a:rPr lang="en-US" dirty="0"/>
              <a:t>M</a:t>
            </a:r>
            <a:r>
              <a:rPr lang="en-US" dirty="0" smtClean="0"/>
              <a:t>aintain limb MP-&gt;EQ mappings</a:t>
            </a:r>
          </a:p>
          <a:p>
            <a:r>
              <a:rPr lang="en-US" dirty="0"/>
              <a:t>D</a:t>
            </a:r>
            <a:r>
              <a:rPr lang="en-US" dirty="0" smtClean="0"/>
              <a:t>evelop pipeline to import mappings into </a:t>
            </a:r>
            <a:r>
              <a:rPr lang="en-US" dirty="0" err="1" smtClean="0"/>
              <a:t>Phenoscape</a:t>
            </a:r>
            <a:r>
              <a:rPr lang="en-US" dirty="0" smtClean="0"/>
              <a:t> (nearly ready)</a:t>
            </a:r>
          </a:p>
          <a:p>
            <a:r>
              <a:rPr lang="en-US" dirty="0"/>
              <a:t>I</a:t>
            </a:r>
            <a:r>
              <a:rPr lang="en-US" dirty="0" smtClean="0"/>
              <a:t>mport anatomy terms &amp; developmental stages (EMAPA) into </a:t>
            </a:r>
            <a:r>
              <a:rPr lang="en-US" dirty="0" err="1" smtClean="0"/>
              <a:t>Phenoscape</a:t>
            </a:r>
            <a:r>
              <a:rPr lang="en-US" dirty="0" smtClean="0"/>
              <a:t> (soon)</a:t>
            </a:r>
          </a:p>
          <a:p>
            <a:r>
              <a:rPr lang="en-US" dirty="0"/>
              <a:t>I</a:t>
            </a:r>
            <a:r>
              <a:rPr lang="en-US" dirty="0" smtClean="0"/>
              <a:t>mport </a:t>
            </a:r>
            <a:r>
              <a:rPr lang="en-US" dirty="0"/>
              <a:t>gene expression data into </a:t>
            </a:r>
            <a:r>
              <a:rPr lang="en-US" dirty="0" smtClean="0"/>
              <a:t>Phenoscape</a:t>
            </a:r>
            <a:endParaRPr lang="en-US"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46</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675102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Immediate future plans – </a:t>
            </a:r>
            <a:r>
              <a:rPr lang="en-US" b="1" dirty="0" err="1" smtClean="0"/>
              <a:t>Xenbase</a:t>
            </a:r>
            <a:endParaRPr lang="en-US" b="1" dirty="0" smtClean="0"/>
          </a:p>
          <a:p>
            <a:r>
              <a:rPr lang="en-US" dirty="0"/>
              <a:t>Continue curation</a:t>
            </a:r>
          </a:p>
          <a:p>
            <a:endParaRPr lang="en-US" dirty="0"/>
          </a:p>
          <a:p>
            <a:r>
              <a:rPr lang="en-US" dirty="0"/>
              <a:t>Finalize import of gene expression </a:t>
            </a:r>
            <a:r>
              <a:rPr lang="en-US" dirty="0" smtClean="0"/>
              <a:t>data into </a:t>
            </a:r>
            <a:r>
              <a:rPr lang="en-US" dirty="0" err="1" smtClean="0"/>
              <a:t>Phenoscape</a:t>
            </a:r>
            <a:r>
              <a:rPr lang="en-US" dirty="0" smtClean="0"/>
              <a:t> KB</a:t>
            </a:r>
          </a:p>
          <a:p>
            <a:pPr marL="0" indent="0">
              <a:buNone/>
            </a:pPr>
            <a:endParaRPr lang="en-US" dirty="0"/>
          </a:p>
          <a:p>
            <a:r>
              <a:rPr lang="en-US" dirty="0" smtClean="0"/>
              <a:t>Begin curating </a:t>
            </a:r>
            <a:r>
              <a:rPr lang="en-US" dirty="0"/>
              <a:t>limb </a:t>
            </a:r>
            <a:r>
              <a:rPr lang="en-US" dirty="0" smtClean="0"/>
              <a:t>phenotypes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47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774077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normAutofit/>
          </a:bodyPr>
          <a:lstStyle/>
          <a:p>
            <a:r>
              <a:rPr lang="en-US" dirty="0" smtClean="0"/>
              <a:t>Model organism phenotypes</a:t>
            </a:r>
            <a:endParaRPr lang="en-US" dirty="0"/>
          </a:p>
        </p:txBody>
      </p:sp>
      <p:sp>
        <p:nvSpPr>
          <p:cNvPr id="5" name="Content Placeholder 14"/>
          <p:cNvSpPr>
            <a:spLocks noGrp="1"/>
          </p:cNvSpPr>
          <p:nvPr>
            <p:ph idx="1"/>
          </p:nvPr>
        </p:nvSpPr>
        <p:spPr>
          <a:xfrm>
            <a:off x="457200" y="1600200"/>
            <a:ext cx="8229600" cy="4525963"/>
          </a:xfrm>
        </p:spPr>
        <p:txBody>
          <a:bodyPr>
            <a:normAutofit/>
          </a:bodyPr>
          <a:lstStyle/>
          <a:p>
            <a:pPr marL="0" indent="0">
              <a:buNone/>
            </a:pPr>
            <a:r>
              <a:rPr lang="en-US" b="1" dirty="0" smtClean="0"/>
              <a:t>Deliverables</a:t>
            </a:r>
          </a:p>
          <a:p>
            <a:r>
              <a:rPr lang="en-US" dirty="0"/>
              <a:t>C</a:t>
            </a:r>
            <a:r>
              <a:rPr lang="en-US" dirty="0" smtClean="0"/>
              <a:t>omplete &amp; up-to-date phenotype &amp; gene expression data for 3 model organisms</a:t>
            </a:r>
          </a:p>
          <a:p>
            <a:r>
              <a:rPr lang="en-US" dirty="0"/>
              <a:t>A</a:t>
            </a:r>
            <a:r>
              <a:rPr lang="en-US" dirty="0" smtClean="0"/>
              <a:t>dd human (HPO) and bird data (RCN</a:t>
            </a:r>
            <a:r>
              <a:rPr lang="en-US" dirty="0" smtClean="0"/>
              <a:t>)</a:t>
            </a:r>
            <a:r>
              <a:rPr lang="en-US" baseline="30000" dirty="0" smtClean="0"/>
              <a:t>7</a:t>
            </a:r>
            <a:endParaRPr lang="en-US" sz="2400" dirty="0" smtClean="0"/>
          </a:p>
          <a:p>
            <a:r>
              <a:rPr lang="en-US" dirty="0" smtClean="0"/>
              <a:t>Paper </a:t>
            </a:r>
            <a:r>
              <a:rPr lang="en-US" dirty="0"/>
              <a:t>– methods &amp; challenges of integrating such </a:t>
            </a:r>
            <a:r>
              <a:rPr lang="en-US" dirty="0" smtClean="0"/>
              <a:t>data</a:t>
            </a:r>
            <a:endParaRPr lang="en-US"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48</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0291555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892969" y="206766"/>
            <a:ext cx="7358063" cy="1071563"/>
          </a:xfrm>
        </p:spPr>
        <p:txBody>
          <a:bodyPr>
            <a:normAutofit/>
          </a:bodyPr>
          <a:lstStyle/>
          <a:p>
            <a:pPr eaLnBrk="1" hangingPunct="1">
              <a:defRPr/>
            </a:pPr>
            <a:r>
              <a:rPr lang="en-US" sz="4000" dirty="0" smtClean="0"/>
              <a:t>4. Homology Reasoning</a:t>
            </a:r>
          </a:p>
        </p:txBody>
      </p:sp>
      <p:sp>
        <p:nvSpPr>
          <p:cNvPr id="34818" name="Rectangle 2"/>
          <p:cNvSpPr>
            <a:spLocks noGrp="1" noChangeArrowheads="1"/>
          </p:cNvSpPr>
          <p:nvPr>
            <p:ph type="body" idx="1"/>
          </p:nvPr>
        </p:nvSpPr>
        <p:spPr>
          <a:xfrm>
            <a:off x="467883" y="1278328"/>
            <a:ext cx="8393239" cy="5078021"/>
          </a:xfrm>
        </p:spPr>
        <p:txBody>
          <a:bodyPr>
            <a:noAutofit/>
          </a:bodyPr>
          <a:lstStyle/>
          <a:p>
            <a:pPr marL="625056">
              <a:defRPr/>
            </a:pPr>
            <a:r>
              <a:rPr lang="en-US" sz="2000" dirty="0"/>
              <a:t>Enable integration of phenotypes across the fin-to-limb transition in vertebrate evolution.</a:t>
            </a:r>
          </a:p>
          <a:p>
            <a:pPr marL="937584" lvl="1">
              <a:spcBef>
                <a:spcPts val="1327"/>
              </a:spcBef>
              <a:defRPr/>
            </a:pPr>
            <a:r>
              <a:rPr lang="en-US" sz="2000" dirty="0"/>
              <a:t>Fin and tetrapod limb skeletons represented by different classes</a:t>
            </a:r>
          </a:p>
          <a:p>
            <a:pPr marL="937584" lvl="1">
              <a:spcBef>
                <a:spcPts val="1327"/>
              </a:spcBef>
              <a:defRPr/>
            </a:pPr>
            <a:r>
              <a:rPr lang="en-US" sz="2000" dirty="0"/>
              <a:t>Yet parts are biologically the </a:t>
            </a:r>
            <a:r>
              <a:rPr lang="ja-JP" altLang="en-US" sz="2000" dirty="0">
                <a:latin typeface="Arial"/>
              </a:rPr>
              <a:t>“</a:t>
            </a:r>
            <a:r>
              <a:rPr lang="en-US" sz="2000" dirty="0"/>
              <a:t>same</a:t>
            </a:r>
            <a:r>
              <a:rPr lang="ja-JP" altLang="en-US" sz="2000" dirty="0">
                <a:latin typeface="Arial"/>
              </a:rPr>
              <a:t>”</a:t>
            </a:r>
            <a:r>
              <a:rPr lang="en-US" sz="2000" dirty="0"/>
              <a:t> by common origin, or by developmental program.</a:t>
            </a:r>
            <a:r>
              <a:rPr lang="en-US" sz="2000" dirty="0" smtClean="0"/>
              <a:t> </a:t>
            </a:r>
            <a:endParaRPr lang="en-US" sz="1050" dirty="0" smtClean="0"/>
          </a:p>
          <a:p>
            <a:pPr marL="625056">
              <a:spcBef>
                <a:spcPts val="1327"/>
              </a:spcBef>
              <a:defRPr/>
            </a:pPr>
            <a:r>
              <a:rPr lang="en-US" sz="2000" dirty="0"/>
              <a:t>Enable computing over homology assertions as hypotheses.</a:t>
            </a:r>
          </a:p>
          <a:p>
            <a:pPr marL="937584" lvl="1">
              <a:spcBef>
                <a:spcPts val="1327"/>
              </a:spcBef>
              <a:defRPr/>
            </a:pPr>
            <a:r>
              <a:rPr lang="en-US" sz="2000" dirty="0" err="1"/>
              <a:t>Subclassing</a:t>
            </a:r>
            <a:r>
              <a:rPr lang="en-US" sz="2000" dirty="0"/>
              <a:t> is often too strong: assertions conflict with each other and vary in acceptance. </a:t>
            </a:r>
          </a:p>
          <a:p>
            <a:pPr marL="937584" lvl="1">
              <a:spcBef>
                <a:spcPts val="1327"/>
              </a:spcBef>
              <a:defRPr/>
            </a:pPr>
            <a:r>
              <a:rPr lang="en-US" sz="2000" dirty="0"/>
              <a:t>Require attribution, evidence, and provenance</a:t>
            </a:r>
            <a:r>
              <a:rPr lang="en-US" sz="2000" dirty="0" smtClean="0"/>
              <a:t>.</a:t>
            </a:r>
            <a:endParaRPr lang="en-US" sz="2000" dirty="0" smtClean="0"/>
          </a:p>
          <a:p>
            <a:pPr marL="537534">
              <a:spcBef>
                <a:spcPts val="1327"/>
              </a:spcBef>
              <a:defRPr/>
            </a:pPr>
            <a:r>
              <a:rPr lang="en-US" sz="2000" dirty="0" smtClean="0"/>
              <a:t>Participants: Hilmar (coordination), Chris (logic formalization); Paula, David, Paul,  Alex, </a:t>
            </a:r>
            <a:r>
              <a:rPr lang="en-US" sz="2000" dirty="0" err="1" smtClean="0"/>
              <a:t>Nizar</a:t>
            </a:r>
            <a:r>
              <a:rPr lang="en-US" sz="2000" dirty="0" smtClean="0"/>
              <a:t> (Comparative vertebrate morphology)</a:t>
            </a:r>
          </a:p>
          <a:p>
            <a:pPr marL="937584" lvl="1">
              <a:spcBef>
                <a:spcPts val="1327"/>
              </a:spcBef>
              <a:defRPr/>
            </a:pPr>
            <a:endParaRPr lang="en-US" sz="2000"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49</a:t>
            </a:fld>
            <a:endParaRPr lang="en-US"/>
          </a:p>
        </p:txBody>
      </p:sp>
      <p:pic>
        <p:nvPicPr>
          <p:cNvPr id="5" name="Picture 4"/>
          <p:cNvPicPr>
            <a:picLocks noChangeAspect="1"/>
          </p:cNvPicPr>
          <p:nvPr/>
        </p:nvPicPr>
        <p:blipFill>
          <a:blip r:embed="rId3"/>
          <a:stretch>
            <a:fillRect/>
          </a:stretch>
        </p:blipFill>
        <p:spPr>
          <a:xfrm>
            <a:off x="158468" y="178594"/>
            <a:ext cx="1469002" cy="374807"/>
          </a:xfrm>
          <a:prstGeom prst="rect">
            <a:avLst/>
          </a:prstGeom>
        </p:spPr>
      </p:pic>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59024" y="107156"/>
            <a:ext cx="8092549" cy="1125141"/>
          </a:xfrm>
          <a:ln/>
        </p:spPr>
        <p:txBody>
          <a:bodyPr>
            <a:noAutofit/>
          </a:bodyPr>
          <a:lstStyle/>
          <a:p>
            <a:r>
              <a:rPr lang="en-US" dirty="0" smtClean="0"/>
              <a:t>Phenoscape</a:t>
            </a:r>
            <a:r>
              <a:rPr lang="en-US" dirty="0"/>
              <a:t> </a:t>
            </a:r>
            <a:r>
              <a:rPr lang="en-US" dirty="0" smtClean="0"/>
              <a:t>activities overview</a:t>
            </a:r>
            <a:endParaRPr lang="en-US" dirty="0"/>
          </a:p>
        </p:txBody>
      </p:sp>
      <p:sp>
        <p:nvSpPr>
          <p:cNvPr id="4" name="Rectangle 3"/>
          <p:cNvSpPr/>
          <p:nvPr/>
        </p:nvSpPr>
        <p:spPr>
          <a:xfrm>
            <a:off x="1764973" y="6211669"/>
            <a:ext cx="5846560" cy="646331"/>
          </a:xfrm>
          <a:prstGeom prst="rect">
            <a:avLst/>
          </a:prstGeom>
        </p:spPr>
        <p:txBody>
          <a:bodyPr wrap="square">
            <a:spAutoFit/>
          </a:bodyPr>
          <a:lstStyle/>
          <a:p>
            <a:pPr lvl="1"/>
            <a:r>
              <a:rPr lang="en-US" dirty="0" err="1" smtClean="0">
                <a:latin typeface="Gill Sans"/>
              </a:rPr>
              <a:t>Phenoscape</a:t>
            </a:r>
            <a:r>
              <a:rPr lang="en-US" dirty="0" smtClean="0">
                <a:latin typeface="Gill Sans"/>
              </a:rPr>
              <a:t> roadmap on </a:t>
            </a:r>
            <a:r>
              <a:rPr lang="en-US" dirty="0" err="1" smtClean="0">
                <a:latin typeface="Gill Sans"/>
              </a:rPr>
              <a:t>Trello</a:t>
            </a:r>
            <a:r>
              <a:rPr lang="en-US" dirty="0" smtClean="0">
                <a:latin typeface="Gill Sans"/>
              </a:rPr>
              <a:t>: </a:t>
            </a:r>
            <a:r>
              <a:rPr lang="en-US" dirty="0" smtClean="0">
                <a:latin typeface="Gill Sans"/>
                <a:hlinkClick r:id="rId3"/>
              </a:rPr>
              <a:t>http://bit.ly/HDniSS</a:t>
            </a:r>
            <a:endParaRPr lang="en-US" dirty="0" smtClean="0">
              <a:latin typeface="Gill Sans"/>
            </a:endParaRPr>
          </a:p>
          <a:p>
            <a:pPr lvl="1"/>
            <a:endParaRPr lang="en-US" u="sng" dirty="0">
              <a:solidFill>
                <a:srgbClr val="0000FF"/>
              </a:solidFill>
              <a:latin typeface="Gill Sans"/>
            </a:endParaRPr>
          </a:p>
        </p:txBody>
      </p:sp>
      <p:pic>
        <p:nvPicPr>
          <p:cNvPr id="3" name="Picture 2"/>
          <p:cNvPicPr>
            <a:picLocks noChangeAspect="1"/>
          </p:cNvPicPr>
          <p:nvPr/>
        </p:nvPicPr>
        <p:blipFill>
          <a:blip r:embed="rId4"/>
          <a:stretch>
            <a:fillRect/>
          </a:stretch>
        </p:blipFill>
        <p:spPr>
          <a:xfrm>
            <a:off x="1240723" y="1232297"/>
            <a:ext cx="6827109" cy="4874440"/>
          </a:xfrm>
          <a:prstGeom prst="rect">
            <a:avLst/>
          </a:prstGeom>
        </p:spPr>
      </p:pic>
      <p:sp>
        <p:nvSpPr>
          <p:cNvPr id="2" name="Slide Number Placeholder 1"/>
          <p:cNvSpPr>
            <a:spLocks noGrp="1"/>
          </p:cNvSpPr>
          <p:nvPr>
            <p:ph type="sldNum" sz="quarter" idx="12"/>
          </p:nvPr>
        </p:nvSpPr>
        <p:spPr/>
        <p:txBody>
          <a:bodyPr/>
          <a:lstStyle/>
          <a:p>
            <a:fld id="{0815CF5F-73C0-F44B-B50E-84BD08E412F6}" type="slidenum">
              <a:rPr lang="en-US" smtClean="0"/>
              <a:pPr/>
              <a:t>5</a:t>
            </a:fld>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00276140"/>
      </p:ext>
    </p:extLst>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a:xfrm>
            <a:off x="892969" y="248253"/>
            <a:ext cx="7358063" cy="1071563"/>
          </a:xfrm>
        </p:spPr>
        <p:txBody>
          <a:bodyPr/>
          <a:lstStyle/>
          <a:p>
            <a:pPr eaLnBrk="1" hangingPunct="1">
              <a:defRPr/>
            </a:pPr>
            <a:r>
              <a:rPr lang="en-US" dirty="0" smtClean="0"/>
              <a:t>Deliverables</a:t>
            </a:r>
          </a:p>
        </p:txBody>
      </p:sp>
      <p:sp>
        <p:nvSpPr>
          <p:cNvPr id="37890" name="Rectangle 2"/>
          <p:cNvSpPr>
            <a:spLocks noGrp="1" noChangeArrowheads="1"/>
          </p:cNvSpPr>
          <p:nvPr>
            <p:ph type="body" idx="1"/>
          </p:nvPr>
        </p:nvSpPr>
        <p:spPr>
          <a:xfrm>
            <a:off x="561709" y="1775967"/>
            <a:ext cx="8387387" cy="4777383"/>
          </a:xfrm>
        </p:spPr>
        <p:txBody>
          <a:bodyPr>
            <a:noAutofit/>
          </a:bodyPr>
          <a:lstStyle/>
          <a:p>
            <a:pPr marL="625056">
              <a:buSzPct val="99000"/>
              <a:buFontTx/>
              <a:buAutoNum type="arabicPeriod"/>
              <a:defRPr/>
            </a:pPr>
            <a:r>
              <a:rPr lang="en-US" sz="2000" dirty="0" smtClean="0"/>
              <a:t>Comprehensive collection of vertebrate fin/limb homology assertions.</a:t>
            </a:r>
            <a:endParaRPr lang="en-US" sz="2000" dirty="0" smtClean="0"/>
          </a:p>
          <a:p>
            <a:pPr marL="625056">
              <a:buSzPct val="99000"/>
              <a:buFontTx/>
              <a:buAutoNum type="arabicPeriod"/>
              <a:defRPr/>
            </a:pPr>
            <a:r>
              <a:rPr lang="en-US" sz="2000" dirty="0" smtClean="0"/>
              <a:t>C</a:t>
            </a:r>
            <a:r>
              <a:rPr lang="en-US" sz="2000" dirty="0" smtClean="0"/>
              <a:t>apture rigorous homology assertions</a:t>
            </a:r>
            <a:r>
              <a:rPr lang="en-US" sz="2000" dirty="0" smtClean="0"/>
              <a:t> in the </a:t>
            </a:r>
            <a:r>
              <a:rPr lang="en-US" sz="2000" dirty="0" smtClean="0"/>
              <a:t>KB.</a:t>
            </a:r>
          </a:p>
          <a:p>
            <a:pPr marL="625056">
              <a:spcBef>
                <a:spcPts val="1055"/>
              </a:spcBef>
              <a:buSzPct val="99000"/>
              <a:buFontTx/>
              <a:buAutoNum type="arabicPeriod"/>
              <a:defRPr/>
            </a:pPr>
            <a:r>
              <a:rPr lang="en-US" sz="2000" dirty="0" smtClean="0"/>
              <a:t>OWL</a:t>
            </a:r>
            <a:r>
              <a:rPr lang="en-US" sz="2000" dirty="0"/>
              <a:t>/RDF data model for representing homology in the KB.</a:t>
            </a:r>
            <a:endParaRPr lang="en-US" sz="2000" dirty="0" smtClean="0"/>
          </a:p>
          <a:p>
            <a:pPr marL="625056">
              <a:spcBef>
                <a:spcPts val="1055"/>
              </a:spcBef>
              <a:buSzPct val="99000"/>
              <a:buFontTx/>
              <a:buAutoNum type="arabicPeriod"/>
              <a:defRPr/>
            </a:pPr>
            <a:r>
              <a:rPr lang="en-US" sz="2000" dirty="0" smtClean="0"/>
              <a:t>Integrate </a:t>
            </a:r>
            <a:r>
              <a:rPr lang="en-US" sz="2000" dirty="0"/>
              <a:t>homology-based results in KB user-interface.</a:t>
            </a:r>
            <a:endParaRPr lang="en-US" sz="2000" dirty="0" smtClean="0"/>
          </a:p>
          <a:p>
            <a:pPr marL="625056">
              <a:spcBef>
                <a:spcPts val="1055"/>
              </a:spcBef>
              <a:buSzPct val="99000"/>
              <a:buFontTx/>
              <a:buAutoNum type="arabicPeriod"/>
              <a:defRPr/>
            </a:pPr>
            <a:r>
              <a:rPr lang="en-US" sz="2000" dirty="0" smtClean="0"/>
              <a:t>Integrate </a:t>
            </a:r>
            <a:r>
              <a:rPr lang="en-US" sz="2000" dirty="0"/>
              <a:t>homology into semantic similarity scoring.</a:t>
            </a:r>
          </a:p>
        </p:txBody>
      </p:sp>
      <p:sp>
        <p:nvSpPr>
          <p:cNvPr id="2" name="Slide Number Placeholder 1"/>
          <p:cNvSpPr>
            <a:spLocks noGrp="1"/>
          </p:cNvSpPr>
          <p:nvPr>
            <p:ph type="sldNum" sz="quarter" idx="12"/>
          </p:nvPr>
        </p:nvSpPr>
        <p:spPr/>
        <p:txBody>
          <a:bodyPr/>
          <a:lstStyle/>
          <a:p>
            <a:fld id="{9953515C-C93F-5949-8B05-7118556C9C30}" type="slidenum">
              <a:rPr lang="en-US" smtClean="0"/>
              <a:pPr/>
              <a:t>50</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p:txBody>
          <a:bodyPr/>
          <a:lstStyle/>
          <a:p>
            <a:r>
              <a:rPr lang="en-US" dirty="0" smtClean="0"/>
              <a:t>Progress Since April 2012</a:t>
            </a:r>
            <a:endParaRPr lang="en-US" dirty="0"/>
          </a:p>
        </p:txBody>
      </p:sp>
      <p:sp>
        <p:nvSpPr>
          <p:cNvPr id="38914" name="Rectangle 2"/>
          <p:cNvSpPr>
            <a:spLocks noGrp="1" noChangeArrowheads="1"/>
          </p:cNvSpPr>
          <p:nvPr>
            <p:ph type="body" idx="1"/>
          </p:nvPr>
        </p:nvSpPr>
        <p:spPr>
          <a:xfrm>
            <a:off x="457200" y="1417638"/>
            <a:ext cx="8229600" cy="4525963"/>
          </a:xfrm>
        </p:spPr>
        <p:txBody>
          <a:bodyPr>
            <a:noAutofit/>
          </a:bodyPr>
          <a:lstStyle/>
          <a:p>
            <a:endParaRPr lang="en-US" sz="2000" dirty="0" smtClean="0"/>
          </a:p>
          <a:p>
            <a:r>
              <a:rPr lang="en-US" sz="2000" dirty="0" smtClean="0"/>
              <a:t>Met with experts in vertebrate limb development and evolution to document homology use-cases and reasoning requirements.</a:t>
            </a:r>
          </a:p>
          <a:p>
            <a:pPr lvl="1"/>
            <a:r>
              <a:rPr lang="en-US" sz="2000" dirty="0" smtClean="0"/>
              <a:t>Requirements consistent with </a:t>
            </a:r>
            <a:r>
              <a:rPr lang="en-US" sz="2000" dirty="0" err="1" smtClean="0"/>
              <a:t>subsumption</a:t>
            </a:r>
            <a:r>
              <a:rPr lang="en-US" sz="2000" dirty="0" smtClean="0"/>
              <a:t> reasoning.</a:t>
            </a:r>
          </a:p>
          <a:p>
            <a:pPr lvl="1"/>
            <a:r>
              <a:rPr lang="en-US" sz="2000" dirty="0" smtClean="0"/>
              <a:t>Obviates special treatment of </a:t>
            </a:r>
            <a:r>
              <a:rPr lang="ja-JP" altLang="en-US" sz="2000" dirty="0" smtClean="0"/>
              <a:t>“</a:t>
            </a:r>
            <a:r>
              <a:rPr lang="en-US" sz="2000" dirty="0" smtClean="0"/>
              <a:t>default homology</a:t>
            </a:r>
            <a:r>
              <a:rPr lang="ja-JP" altLang="en-US" sz="2000" dirty="0" smtClean="0"/>
              <a:t>”</a:t>
            </a:r>
            <a:r>
              <a:rPr lang="en-US" sz="2000" dirty="0" smtClean="0"/>
              <a:t>.</a:t>
            </a:r>
          </a:p>
          <a:p>
            <a:pPr lvl="1"/>
            <a:endParaRPr lang="en-US" sz="1800" dirty="0" smtClean="0"/>
          </a:p>
          <a:p>
            <a:r>
              <a:rPr lang="en-US" sz="2000" dirty="0" smtClean="0"/>
              <a:t>Developed and contrasted alternatives to represent homology assertions in OWL, including the </a:t>
            </a:r>
            <a:r>
              <a:rPr lang="en-US" sz="2000" dirty="0" err="1" smtClean="0"/>
              <a:t>vHOG</a:t>
            </a:r>
            <a:r>
              <a:rPr lang="en-US" sz="2000" dirty="0" smtClean="0"/>
              <a:t> and VBO approaches.</a:t>
            </a:r>
          </a:p>
          <a:p>
            <a:pPr lvl="1"/>
            <a:r>
              <a:rPr lang="en-US" sz="2000" dirty="0" smtClean="0"/>
              <a:t>Revealed deficiencies of previously developed OWL model.</a:t>
            </a:r>
          </a:p>
          <a:p>
            <a:endParaRPr lang="en-US" sz="2000" dirty="0" smtClean="0"/>
          </a:p>
          <a:p>
            <a:r>
              <a:rPr lang="en-US" sz="2000" dirty="0" smtClean="0"/>
              <a:t>Curated a test-set of cross-vertebrate fin/limb iterative and </a:t>
            </a:r>
            <a:r>
              <a:rPr lang="en-US" sz="2000" dirty="0" err="1" smtClean="0"/>
              <a:t>phylogenetic</a:t>
            </a:r>
            <a:r>
              <a:rPr lang="en-US" sz="2000" dirty="0" smtClean="0"/>
              <a:t> homologies.</a:t>
            </a:r>
            <a:endParaRPr lang="en-US" sz="2000"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51</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723305" y="178594"/>
            <a:ext cx="7688461" cy="1071563"/>
          </a:xfrm>
        </p:spPr>
        <p:txBody>
          <a:bodyPr/>
          <a:lstStyle/>
          <a:p>
            <a:pPr eaLnBrk="1" hangingPunct="1">
              <a:defRPr/>
            </a:pPr>
            <a:r>
              <a:rPr lang="en-US" dirty="0" smtClean="0"/>
              <a:t>Goals for next six months</a:t>
            </a:r>
          </a:p>
        </p:txBody>
      </p:sp>
      <p:sp>
        <p:nvSpPr>
          <p:cNvPr id="40962" name="Rectangle 2"/>
          <p:cNvSpPr>
            <a:spLocks noGrp="1" noChangeArrowheads="1"/>
          </p:cNvSpPr>
          <p:nvPr>
            <p:ph type="body" idx="1"/>
          </p:nvPr>
        </p:nvSpPr>
        <p:spPr>
          <a:xfrm>
            <a:off x="723305" y="1432231"/>
            <a:ext cx="7963495" cy="4476547"/>
          </a:xfrm>
        </p:spPr>
        <p:txBody>
          <a:bodyPr>
            <a:normAutofit/>
          </a:bodyPr>
          <a:lstStyle/>
          <a:p>
            <a:pPr marL="625056">
              <a:buSzPct val="99000"/>
              <a:buFontTx/>
              <a:buAutoNum type="arabicPeriod"/>
              <a:defRPr/>
            </a:pPr>
            <a:r>
              <a:rPr lang="en-US" sz="2400" dirty="0"/>
              <a:t>Capture mechanism for homology assertions:</a:t>
            </a:r>
          </a:p>
          <a:p>
            <a:pPr marL="937584" lvl="1">
              <a:spcBef>
                <a:spcPts val="1292"/>
              </a:spcBef>
              <a:defRPr/>
            </a:pPr>
            <a:r>
              <a:rPr lang="en-US" sz="2000" dirty="0"/>
              <a:t>Explore</a:t>
            </a:r>
            <a:r>
              <a:rPr lang="en-US" sz="2000" dirty="0" smtClean="0"/>
              <a:t> tools for </a:t>
            </a:r>
            <a:r>
              <a:rPr lang="en-US" sz="2000" dirty="0"/>
              <a:t>data </a:t>
            </a:r>
            <a:r>
              <a:rPr lang="en-US" sz="2000" dirty="0" smtClean="0"/>
              <a:t>entry (Open Refine, </a:t>
            </a:r>
            <a:r>
              <a:rPr lang="en-US" sz="2000" dirty="0" err="1" smtClean="0"/>
              <a:t>Rightfield</a:t>
            </a:r>
            <a:r>
              <a:rPr lang="en-US" sz="2000" dirty="0" smtClean="0"/>
              <a:t>)</a:t>
            </a:r>
            <a:endParaRPr lang="en-US" sz="2000" dirty="0" smtClean="0"/>
          </a:p>
          <a:p>
            <a:pPr marL="937584" lvl="1">
              <a:spcBef>
                <a:spcPts val="1292"/>
              </a:spcBef>
              <a:defRPr/>
            </a:pPr>
            <a:r>
              <a:rPr lang="en-US" sz="2000" dirty="0"/>
              <a:t>Automatic conversion into OWL and loaded into KB.</a:t>
            </a:r>
            <a:endParaRPr lang="en-US" sz="2000" dirty="0" smtClean="0"/>
          </a:p>
          <a:p>
            <a:pPr marL="625056">
              <a:spcBef>
                <a:spcPts val="1292"/>
              </a:spcBef>
              <a:buSzPct val="99000"/>
              <a:buFontTx/>
              <a:buAutoNum type="arabicPeriod"/>
              <a:defRPr/>
            </a:pPr>
            <a:r>
              <a:rPr lang="en-US" sz="2400" dirty="0" smtClean="0"/>
              <a:t>Preliminary </a:t>
            </a:r>
            <a:r>
              <a:rPr lang="en-US" sz="2400" dirty="0"/>
              <a:t>collection of fin/limb </a:t>
            </a:r>
            <a:r>
              <a:rPr lang="en-US" sz="2400" dirty="0" smtClean="0"/>
              <a:t>homologies for testing</a:t>
            </a:r>
          </a:p>
          <a:p>
            <a:pPr marL="625056">
              <a:spcBef>
                <a:spcPts val="1292"/>
              </a:spcBef>
              <a:buSzPct val="99000"/>
              <a:buFontTx/>
              <a:buAutoNum type="arabicPeriod"/>
              <a:defRPr/>
            </a:pPr>
            <a:r>
              <a:rPr lang="en-US" sz="2400" dirty="0" smtClean="0"/>
              <a:t>OWL</a:t>
            </a:r>
            <a:r>
              <a:rPr lang="en-US" sz="2400" dirty="0"/>
              <a:t>/RDF data model for homology in the </a:t>
            </a:r>
            <a:r>
              <a:rPr lang="en-US" sz="2400" dirty="0" smtClean="0"/>
              <a:t>KB</a:t>
            </a:r>
            <a:endParaRPr lang="en-US" sz="2400"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52</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59024" y="107156"/>
            <a:ext cx="7625953" cy="1340644"/>
          </a:xfrm>
        </p:spPr>
        <p:txBody>
          <a:bodyPr>
            <a:normAutofit/>
          </a:bodyPr>
          <a:lstStyle/>
          <a:p>
            <a:r>
              <a:rPr lang="en-US" dirty="0" smtClean="0"/>
              <a:t>5. Semantic similarity</a:t>
            </a:r>
            <a:endParaRPr lang="en-US" dirty="0"/>
          </a:p>
        </p:txBody>
      </p:sp>
      <p:sp>
        <p:nvSpPr>
          <p:cNvPr id="3" name="Content Placeholder 2"/>
          <p:cNvSpPr>
            <a:spLocks noGrp="1"/>
          </p:cNvSpPr>
          <p:nvPr>
            <p:ph idx="1"/>
          </p:nvPr>
        </p:nvSpPr>
        <p:spPr>
          <a:xfrm>
            <a:off x="685800" y="1447800"/>
            <a:ext cx="7625953" cy="4295180"/>
          </a:xfrm>
        </p:spPr>
        <p:txBody>
          <a:bodyPr/>
          <a:lstStyle/>
          <a:p>
            <a:r>
              <a:rPr lang="en-US" sz="2800" dirty="0" smtClean="0"/>
              <a:t>Goals</a:t>
            </a:r>
          </a:p>
          <a:p>
            <a:pPr lvl="1"/>
            <a:r>
              <a:rPr lang="en-US" sz="2400" dirty="0" smtClean="0"/>
              <a:t>A statistical method for identifying similar phenotype profiles among or between genotypes </a:t>
            </a:r>
            <a:r>
              <a:rPr lang="en-US" sz="2400" dirty="0"/>
              <a:t>and lineages</a:t>
            </a:r>
            <a:r>
              <a:rPr lang="en-US" sz="2400" dirty="0" smtClean="0"/>
              <a:t>,</a:t>
            </a:r>
          </a:p>
          <a:p>
            <a:pPr lvl="1"/>
            <a:r>
              <a:rPr lang="en-US" sz="2400" dirty="0" smtClean="0"/>
              <a:t>Incorporate ontology structure, annotation density, partial knowledge of evolutionary variability, and homology</a:t>
            </a:r>
          </a:p>
          <a:p>
            <a:pPr lvl="1"/>
            <a:r>
              <a:rPr lang="en-US" sz="2400" dirty="0" smtClean="0"/>
              <a:t>Address challenges of speed and scalability </a:t>
            </a:r>
          </a:p>
          <a:p>
            <a:r>
              <a:rPr lang="en-US" sz="2800" dirty="0" smtClean="0"/>
              <a:t>Participants</a:t>
            </a:r>
            <a:endParaRPr lang="en-US" sz="2800" dirty="0" smtClean="0"/>
          </a:p>
          <a:p>
            <a:pPr lvl="1"/>
            <a:r>
              <a:rPr lang="en-US" sz="2400" dirty="0" smtClean="0"/>
              <a:t>Jim, Judy, Chris, Hilmar, Paula, (</a:t>
            </a:r>
            <a:r>
              <a:rPr lang="en-US" sz="2400" dirty="0" err="1" smtClean="0"/>
              <a:t>Prashanti</a:t>
            </a:r>
            <a:r>
              <a:rPr lang="en-US" sz="2400" dirty="0" smtClean="0"/>
              <a:t>)</a:t>
            </a:r>
            <a:r>
              <a:rPr lang="en-US" sz="2400" dirty="0" smtClean="0"/>
              <a:t>, Peter, </a:t>
            </a:r>
            <a:r>
              <a:rPr lang="en-US" sz="2400" b="1" dirty="0" smtClean="0"/>
              <a:t>Todd</a:t>
            </a:r>
          </a:p>
          <a:p>
            <a:pPr lvl="1"/>
            <a:endParaRPr lang="en-US" sz="2400" dirty="0" smtClean="0"/>
          </a:p>
        </p:txBody>
      </p:sp>
      <p:sp>
        <p:nvSpPr>
          <p:cNvPr id="4" name="Slide Number Placeholder 3"/>
          <p:cNvSpPr>
            <a:spLocks noGrp="1"/>
          </p:cNvSpPr>
          <p:nvPr>
            <p:ph type="sldNum" sz="quarter" idx="12"/>
          </p:nvPr>
        </p:nvSpPr>
        <p:spPr/>
        <p:txBody>
          <a:bodyPr/>
          <a:lstStyle/>
          <a:p>
            <a:fld id="{9953515C-C93F-5949-8B05-7118556C9C30}" type="slidenum">
              <a:rPr lang="en-US" smtClean="0"/>
              <a:pPr/>
              <a:t>53</a:t>
            </a:fld>
            <a:endParaRPr lang="en-US"/>
          </a:p>
        </p:txBody>
      </p:sp>
      <p:pic>
        <p:nvPicPr>
          <p:cNvPr id="5" name="Picture 4"/>
          <p:cNvPicPr>
            <a:picLocks noChangeAspect="1"/>
          </p:cNvPicPr>
          <p:nvPr/>
        </p:nvPicPr>
        <p:blipFill>
          <a:blip r:embed="rId3"/>
          <a:stretch>
            <a:fillRect/>
          </a:stretch>
        </p:blipFill>
        <p:spPr>
          <a:xfrm>
            <a:off x="164427" y="107156"/>
            <a:ext cx="1745298" cy="445302"/>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31402772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400" dirty="0" smtClean="0"/>
              <a:t>Semantic similarity</a:t>
            </a:r>
            <a:endParaRPr lang="en-US" sz="3400" dirty="0"/>
          </a:p>
        </p:txBody>
      </p:sp>
      <p:sp>
        <p:nvSpPr>
          <p:cNvPr id="6" name="Content Placeholder 5"/>
          <p:cNvSpPr>
            <a:spLocks noGrp="1"/>
          </p:cNvSpPr>
          <p:nvPr>
            <p:ph sz="half" idx="1"/>
          </p:nvPr>
        </p:nvSpPr>
        <p:spPr>
          <a:xfrm>
            <a:off x="685800" y="1718683"/>
            <a:ext cx="3321844" cy="1981200"/>
          </a:xfrm>
          <a:solidFill>
            <a:schemeClr val="bg2"/>
          </a:solidFill>
          <a:ln>
            <a:solidFill>
              <a:schemeClr val="tx1"/>
            </a:solidFill>
          </a:ln>
          <a:effectLst>
            <a:outerShdw blurRad="50800" dist="50800" dir="2700000" algn="tl" rotWithShape="0">
              <a:srgbClr val="000000">
                <a:alpha val="43000"/>
              </a:srgbClr>
            </a:outerShdw>
          </a:effectLst>
        </p:spPr>
        <p:txBody>
          <a:bodyPr>
            <a:normAutofit fontScale="85000" lnSpcReduction="10000"/>
          </a:bodyPr>
          <a:lstStyle/>
          <a:p>
            <a:pPr>
              <a:buNone/>
            </a:pPr>
            <a:r>
              <a:rPr lang="en-US" dirty="0" smtClean="0">
                <a:solidFill>
                  <a:srgbClr val="660066"/>
                </a:solidFill>
              </a:rPr>
              <a:t>Dorsal fin </a:t>
            </a:r>
            <a:r>
              <a:rPr lang="en-US" dirty="0" smtClean="0">
                <a:solidFill>
                  <a:srgbClr val="FF6600"/>
                </a:solidFill>
              </a:rPr>
              <a:t>position</a:t>
            </a:r>
          </a:p>
          <a:p>
            <a:pPr>
              <a:buNone/>
            </a:pPr>
            <a:r>
              <a:rPr lang="en-US" dirty="0" err="1" smtClean="0">
                <a:solidFill>
                  <a:srgbClr val="660066"/>
                </a:solidFill>
              </a:rPr>
              <a:t>Orpbitosphenoid</a:t>
            </a:r>
            <a:r>
              <a:rPr lang="en-US" dirty="0" smtClean="0">
                <a:solidFill>
                  <a:srgbClr val="660066"/>
                </a:solidFill>
              </a:rPr>
              <a:t> </a:t>
            </a:r>
            <a:r>
              <a:rPr lang="en-US" dirty="0" smtClean="0">
                <a:solidFill>
                  <a:srgbClr val="FF6600"/>
                </a:solidFill>
              </a:rPr>
              <a:t>present</a:t>
            </a:r>
          </a:p>
          <a:p>
            <a:pPr>
              <a:buNone/>
            </a:pPr>
            <a:r>
              <a:rPr lang="en-US" dirty="0" smtClean="0">
                <a:solidFill>
                  <a:srgbClr val="660066"/>
                </a:solidFill>
              </a:rPr>
              <a:t>Lateral </a:t>
            </a:r>
            <a:r>
              <a:rPr lang="en-US" dirty="0">
                <a:solidFill>
                  <a:srgbClr val="660066"/>
                </a:solidFill>
              </a:rPr>
              <a:t>line </a:t>
            </a:r>
            <a:r>
              <a:rPr lang="en-US" dirty="0">
                <a:solidFill>
                  <a:srgbClr val="FF6600"/>
                </a:solidFill>
              </a:rPr>
              <a:t>length </a:t>
            </a:r>
            <a:r>
              <a:rPr lang="en-US" dirty="0" smtClean="0">
                <a:solidFill>
                  <a:srgbClr val="FF6600"/>
                </a:solidFill>
              </a:rPr>
              <a:t>decreased</a:t>
            </a:r>
          </a:p>
          <a:p>
            <a:pPr>
              <a:buNone/>
            </a:pPr>
            <a:r>
              <a:rPr lang="en-US" dirty="0" smtClean="0">
                <a:solidFill>
                  <a:srgbClr val="FF6600"/>
                </a:solidFill>
              </a:rPr>
              <a:t>…</a:t>
            </a:r>
          </a:p>
          <a:p>
            <a:pPr>
              <a:buNone/>
            </a:pPr>
            <a:endParaRPr lang="en-US" dirty="0">
              <a:solidFill>
                <a:srgbClr val="FF6600"/>
              </a:solidFill>
            </a:endParaRPr>
          </a:p>
        </p:txBody>
      </p:sp>
      <p:sp>
        <p:nvSpPr>
          <p:cNvPr id="16" name="Content Placeholder 5"/>
          <p:cNvSpPr txBox="1">
            <a:spLocks/>
          </p:cNvSpPr>
          <p:nvPr/>
        </p:nvSpPr>
        <p:spPr bwMode="auto">
          <a:xfrm>
            <a:off x="914400" y="4315790"/>
            <a:ext cx="7772400" cy="1768078"/>
          </a:xfrm>
          <a:prstGeom prst="rect">
            <a:avLst/>
          </a:prstGeom>
          <a:noFill/>
          <a:ln w="12700">
            <a:noFill/>
            <a:miter lim="800000"/>
            <a:headEnd/>
            <a:tailEnd/>
          </a:ln>
          <a:effectLst/>
        </p:spPr>
        <p:txBody>
          <a:bodyPr vert="horz" wrap="square" lIns="35717" tIns="35717" rIns="35717" bIns="35717" numCol="1" anchor="t" anchorCtr="0" compatLnSpc="1">
            <a:prstTxWarp prst="textNoShape">
              <a:avLst/>
            </a:prstTxWarp>
          </a:bodyPr>
          <a:lstStyle/>
          <a:p>
            <a:pPr marL="599384" indent="-394009" defTabSz="642915">
              <a:spcBef>
                <a:spcPts val="844"/>
              </a:spcBef>
              <a:buSzPct val="120000"/>
              <a:defRPr/>
            </a:pPr>
            <a:r>
              <a:rPr lang="en-US" sz="2000" dirty="0" smtClean="0"/>
              <a:t>Account for ontology structure, information content, messy biology</a:t>
            </a:r>
          </a:p>
          <a:p>
            <a:pPr marL="599384" indent="-394009" defTabSz="642915">
              <a:spcBef>
                <a:spcPts val="844"/>
              </a:spcBef>
              <a:buSzPct val="120000"/>
              <a:buFont typeface="American Typewriter" charset="0"/>
              <a:buChar char="•"/>
              <a:defRPr/>
            </a:pPr>
            <a:r>
              <a:rPr lang="en-US" sz="2000" kern="0" dirty="0" smtClean="0">
                <a:solidFill>
                  <a:schemeClr val="tx1"/>
                </a:solidFill>
                <a:latin typeface="Gill Sans"/>
                <a:ea typeface="+mn-ea"/>
                <a:cs typeface="Gill Sans"/>
              </a:rPr>
              <a:t>Terms </a:t>
            </a:r>
            <a:r>
              <a:rPr lang="en-US" sz="2000" kern="0" dirty="0">
                <a:solidFill>
                  <a:schemeClr val="tx1"/>
                </a:solidFill>
                <a:latin typeface="Gill Sans"/>
                <a:ea typeface="+mn-ea"/>
                <a:cs typeface="Gill Sans"/>
              </a:rPr>
              <a:t>need not necessarily match lexically</a:t>
            </a:r>
          </a:p>
          <a:p>
            <a:pPr marL="599384" indent="-394009" algn="l" defTabSz="642915">
              <a:spcBef>
                <a:spcPts val="844"/>
              </a:spcBef>
              <a:buSzPct val="120000"/>
              <a:buFont typeface="American Typewriter" charset="0"/>
              <a:buChar char="•"/>
              <a:defRPr/>
            </a:pPr>
            <a:r>
              <a:rPr lang="en-US" sz="2000" kern="0" dirty="0">
                <a:solidFill>
                  <a:schemeClr val="tx1"/>
                </a:solidFill>
                <a:latin typeface="Gill Sans"/>
                <a:ea typeface="+mn-ea"/>
                <a:cs typeface="Gill Sans"/>
              </a:rPr>
              <a:t>There need not be a one-to-one match between phenotypes, for biological and methodological reasons</a:t>
            </a:r>
          </a:p>
          <a:p>
            <a:pPr marL="599384" indent="-394009" algn="l" defTabSz="642915">
              <a:spcBef>
                <a:spcPts val="844"/>
              </a:spcBef>
              <a:buSzPct val="120000"/>
              <a:buFont typeface="American Typewriter" charset="0"/>
              <a:buChar char="•"/>
              <a:defRPr/>
            </a:pPr>
            <a:r>
              <a:rPr lang="en-US" sz="2000" kern="0" dirty="0">
                <a:solidFill>
                  <a:schemeClr val="tx1"/>
                </a:solidFill>
                <a:latin typeface="Gill Sans"/>
                <a:ea typeface="+mn-ea"/>
                <a:cs typeface="Gill Sans"/>
              </a:rPr>
              <a:t>Similarity between common phenotypes is less informative</a:t>
            </a:r>
          </a:p>
          <a:p>
            <a:pPr marL="599384" indent="-394009" algn="l">
              <a:spcBef>
                <a:spcPts val="844"/>
              </a:spcBef>
              <a:buSzPct val="120000"/>
              <a:buFont typeface="American Typewriter" charset="0"/>
              <a:buChar char="•"/>
            </a:pPr>
            <a:r>
              <a:rPr lang="en-US" sz="2000" kern="0" dirty="0">
                <a:solidFill>
                  <a:schemeClr val="tx1"/>
                </a:solidFill>
                <a:latin typeface="Gill Sans"/>
                <a:cs typeface="Gill Sans"/>
              </a:rPr>
              <a:t>A match in quality alone is not meaningful</a:t>
            </a:r>
          </a:p>
          <a:p>
            <a:pPr marL="599384" indent="-394009" algn="l" defTabSz="642915">
              <a:spcBef>
                <a:spcPts val="844"/>
              </a:spcBef>
              <a:buSzPct val="120000"/>
              <a:defRPr/>
            </a:pPr>
            <a:r>
              <a:rPr lang="en-US" sz="2000" kern="0" dirty="0">
                <a:solidFill>
                  <a:schemeClr val="tx1"/>
                </a:solidFill>
                <a:latin typeface="Gill Sans"/>
                <a:ea typeface="+mn-ea"/>
                <a:cs typeface="Gill Sans"/>
              </a:rPr>
              <a:t> </a:t>
            </a:r>
          </a:p>
        </p:txBody>
      </p:sp>
      <p:sp>
        <p:nvSpPr>
          <p:cNvPr id="2" name="TextBox 1"/>
          <p:cNvSpPr txBox="1"/>
          <p:nvPr/>
        </p:nvSpPr>
        <p:spPr>
          <a:xfrm>
            <a:off x="602621" y="1342404"/>
            <a:ext cx="2673979" cy="523220"/>
          </a:xfrm>
          <a:prstGeom prst="rect">
            <a:avLst/>
          </a:prstGeom>
          <a:noFill/>
        </p:spPr>
        <p:txBody>
          <a:bodyPr wrap="none" rtlCol="0">
            <a:spAutoFit/>
          </a:bodyPr>
          <a:lstStyle/>
          <a:p>
            <a:r>
              <a:rPr lang="en-US" dirty="0" err="1" smtClean="0">
                <a:solidFill>
                  <a:schemeClr val="tx1"/>
                </a:solidFill>
                <a:latin typeface="Gill Sans"/>
                <a:cs typeface="Gill Sans"/>
              </a:rPr>
              <a:t>Pristigaster</a:t>
            </a:r>
            <a:r>
              <a:rPr lang="en-US" dirty="0" smtClean="0">
                <a:solidFill>
                  <a:schemeClr val="tx1"/>
                </a:solidFill>
                <a:latin typeface="Gill Sans"/>
                <a:cs typeface="Gill Sans"/>
              </a:rPr>
              <a:t> (123)</a:t>
            </a:r>
            <a:endParaRPr lang="en-US" dirty="0">
              <a:solidFill>
                <a:schemeClr val="tx1"/>
              </a:solidFill>
              <a:latin typeface="Gill Sans"/>
              <a:cs typeface="Gill Sans"/>
            </a:endParaRPr>
          </a:p>
        </p:txBody>
      </p:sp>
      <p:sp>
        <p:nvSpPr>
          <p:cNvPr id="11" name="Content Placeholder 5"/>
          <p:cNvSpPr txBox="1">
            <a:spLocks/>
          </p:cNvSpPr>
          <p:nvPr/>
        </p:nvSpPr>
        <p:spPr bwMode="auto">
          <a:xfrm>
            <a:off x="4648200" y="1718683"/>
            <a:ext cx="3321844" cy="2362200"/>
          </a:xfrm>
          <a:prstGeom prst="rect">
            <a:avLst/>
          </a:prstGeom>
          <a:solidFill>
            <a:schemeClr val="bg2"/>
          </a:solidFill>
          <a:ln w="12700">
            <a:solidFill>
              <a:schemeClr val="tx1"/>
            </a:solidFill>
            <a:miter lim="800000"/>
            <a:headEnd/>
            <a:tailEnd/>
          </a:ln>
          <a:effectLst>
            <a:outerShdw blurRad="50800" dist="50800" dir="2700000" algn="tl" rotWithShape="0">
              <a:srgbClr val="000000">
                <a:alpha val="43000"/>
              </a:srgbClr>
            </a:outerShdw>
          </a:effectLst>
        </p:spPr>
        <p:txBody>
          <a:bodyPr vert="horz" wrap="square" lIns="35717" tIns="35717" rIns="35717" bIns="35717" numCol="1" anchor="t" anchorCtr="0" compatLnSpc="1">
            <a:prstTxWarp prst="textNoShape">
              <a:avLst/>
            </a:prstTxWarp>
          </a:bodyPr>
          <a:lstStyle>
            <a:lvl1pPr marL="599384" indent="-394009" algn="l" rtl="0" fontAlgn="base">
              <a:spcBef>
                <a:spcPts val="844"/>
              </a:spcBef>
              <a:spcAft>
                <a:spcPct val="0"/>
              </a:spcAft>
              <a:buSzPct val="120000"/>
              <a:buFont typeface="American Typewriter" charset="0"/>
              <a:buChar char="•"/>
              <a:defRPr sz="2000">
                <a:solidFill>
                  <a:schemeClr val="tx1"/>
                </a:solidFill>
                <a:latin typeface="Gill Sans"/>
                <a:ea typeface="+mn-ea"/>
                <a:cs typeface="Gill Sans"/>
                <a:sym typeface="American Typewriter" charset="0"/>
              </a:defRPr>
            </a:lvl1pPr>
            <a:lvl2pPr marL="968837" indent="-395125" algn="l" rtl="0" fontAlgn="base">
              <a:spcBef>
                <a:spcPts val="844"/>
              </a:spcBef>
              <a:spcAft>
                <a:spcPct val="0"/>
              </a:spcAft>
              <a:buSzPct val="120000"/>
              <a:buFont typeface="American Typewriter" charset="0"/>
              <a:buChar char="•"/>
              <a:defRPr sz="1700">
                <a:solidFill>
                  <a:schemeClr val="tx1"/>
                </a:solidFill>
                <a:latin typeface="Gill Sans"/>
                <a:ea typeface="+mn-ea"/>
                <a:cs typeface="Gill Sans"/>
                <a:sym typeface="American Typewriter" charset="0"/>
              </a:defRPr>
            </a:lvl2pPr>
            <a:lvl3pPr marL="1326011" indent="-395125" algn="l" rtl="0" fontAlgn="base">
              <a:spcBef>
                <a:spcPts val="844"/>
              </a:spcBef>
              <a:spcAft>
                <a:spcPct val="0"/>
              </a:spcAft>
              <a:buSzPct val="120000"/>
              <a:buFont typeface="American Typewriter" charset="0"/>
              <a:buChar char="•"/>
              <a:defRPr sz="1400">
                <a:solidFill>
                  <a:schemeClr val="tx1"/>
                </a:solidFill>
                <a:latin typeface="Gill Sans"/>
                <a:ea typeface="+mn-ea"/>
                <a:cs typeface="Gill Sans"/>
                <a:sym typeface="American Typewriter" charset="0"/>
              </a:defRPr>
            </a:lvl3pPr>
            <a:lvl4pPr marL="1695464" indent="-395125" algn="l" rtl="0" fontAlgn="base">
              <a:spcBef>
                <a:spcPts val="844"/>
              </a:spcBef>
              <a:spcAft>
                <a:spcPct val="0"/>
              </a:spcAft>
              <a:buSzPct val="120000"/>
              <a:buFont typeface="American Typewriter" charset="0"/>
              <a:buChar char="•"/>
              <a:defRPr sz="1300">
                <a:solidFill>
                  <a:schemeClr val="tx1"/>
                </a:solidFill>
                <a:latin typeface="Gill Sans"/>
                <a:ea typeface="+mn-ea"/>
                <a:cs typeface="Gill Sans"/>
                <a:sym typeface="American Typewriter" charset="0"/>
              </a:defRPr>
            </a:lvl4pPr>
            <a:lvl5pPr marL="2063801" indent="-394009" algn="l" rtl="0" fontAlgn="base">
              <a:spcBef>
                <a:spcPts val="844"/>
              </a:spcBef>
              <a:spcAft>
                <a:spcPct val="0"/>
              </a:spcAft>
              <a:buSzPct val="120000"/>
              <a:buFont typeface="American Typewriter" charset="0"/>
              <a:buChar char="•"/>
              <a:defRPr sz="1300">
                <a:solidFill>
                  <a:schemeClr val="tx1"/>
                </a:solidFill>
                <a:latin typeface="Gill Sans"/>
                <a:ea typeface="+mn-ea"/>
                <a:cs typeface="Gill Sans"/>
                <a:sym typeface="American Typewriter" charset="0"/>
              </a:defRPr>
            </a:lvl5pPr>
            <a:lvl6pPr marL="2385258" indent="-394009" algn="l" rtl="0" fontAlgn="base">
              <a:spcBef>
                <a:spcPts val="2250"/>
              </a:spcBef>
              <a:spcAft>
                <a:spcPct val="0"/>
              </a:spcAft>
              <a:buSzPct val="120000"/>
              <a:buFont typeface="American Typewriter" charset="0"/>
              <a:buChar char="•"/>
              <a:defRPr sz="1300">
                <a:solidFill>
                  <a:schemeClr val="tx1"/>
                </a:solidFill>
                <a:latin typeface="+mn-lt"/>
                <a:ea typeface="+mn-ea"/>
                <a:cs typeface="+mn-cs"/>
                <a:sym typeface="American Typewriter" charset="0"/>
              </a:defRPr>
            </a:lvl6pPr>
            <a:lvl7pPr marL="2706716" indent="-394009" algn="l" rtl="0" fontAlgn="base">
              <a:spcBef>
                <a:spcPts val="2250"/>
              </a:spcBef>
              <a:spcAft>
                <a:spcPct val="0"/>
              </a:spcAft>
              <a:buSzPct val="120000"/>
              <a:buFont typeface="American Typewriter" charset="0"/>
              <a:buChar char="•"/>
              <a:defRPr sz="1300">
                <a:solidFill>
                  <a:schemeClr val="tx1"/>
                </a:solidFill>
                <a:latin typeface="+mn-lt"/>
                <a:ea typeface="+mn-ea"/>
                <a:cs typeface="+mn-cs"/>
                <a:sym typeface="American Typewriter" charset="0"/>
              </a:defRPr>
            </a:lvl7pPr>
            <a:lvl8pPr marL="3028173" indent="-394009" algn="l" rtl="0" fontAlgn="base">
              <a:spcBef>
                <a:spcPts val="2250"/>
              </a:spcBef>
              <a:spcAft>
                <a:spcPct val="0"/>
              </a:spcAft>
              <a:buSzPct val="120000"/>
              <a:buFont typeface="American Typewriter" charset="0"/>
              <a:buChar char="•"/>
              <a:defRPr sz="1300">
                <a:solidFill>
                  <a:schemeClr val="tx1"/>
                </a:solidFill>
                <a:latin typeface="+mn-lt"/>
                <a:ea typeface="+mn-ea"/>
                <a:cs typeface="+mn-cs"/>
                <a:sym typeface="American Typewriter" charset="0"/>
              </a:defRPr>
            </a:lvl8pPr>
            <a:lvl9pPr marL="3349630" indent="-394009" algn="l" rtl="0" fontAlgn="base">
              <a:spcBef>
                <a:spcPts val="2250"/>
              </a:spcBef>
              <a:spcAft>
                <a:spcPct val="0"/>
              </a:spcAft>
              <a:buSzPct val="120000"/>
              <a:buFont typeface="American Typewriter" charset="0"/>
              <a:buChar char="•"/>
              <a:defRPr sz="1300">
                <a:solidFill>
                  <a:schemeClr val="tx1"/>
                </a:solidFill>
                <a:latin typeface="+mn-lt"/>
                <a:ea typeface="+mn-ea"/>
                <a:cs typeface="+mn-cs"/>
                <a:sym typeface="American Typewriter" charset="0"/>
              </a:defRPr>
            </a:lvl9pPr>
          </a:lstStyle>
          <a:p>
            <a:pPr>
              <a:buNone/>
            </a:pPr>
            <a:r>
              <a:rPr lang="en-US" dirty="0">
                <a:solidFill>
                  <a:srgbClr val="660066"/>
                </a:solidFill>
              </a:rPr>
              <a:t>A</a:t>
            </a:r>
            <a:r>
              <a:rPr lang="en-US" dirty="0" smtClean="0">
                <a:solidFill>
                  <a:srgbClr val="660066"/>
                </a:solidFill>
              </a:rPr>
              <a:t>natomical </a:t>
            </a:r>
            <a:r>
              <a:rPr lang="en-US" dirty="0">
                <a:solidFill>
                  <a:srgbClr val="660066"/>
                </a:solidFill>
              </a:rPr>
              <a:t>system </a:t>
            </a:r>
            <a:r>
              <a:rPr lang="en-US" dirty="0" smtClean="0">
                <a:solidFill>
                  <a:srgbClr val="FF6600"/>
                </a:solidFill>
              </a:rPr>
              <a:t>abnormal</a:t>
            </a:r>
          </a:p>
          <a:p>
            <a:pPr>
              <a:buNone/>
            </a:pPr>
            <a:r>
              <a:rPr lang="en-US" dirty="0">
                <a:solidFill>
                  <a:srgbClr val="660066"/>
                </a:solidFill>
              </a:rPr>
              <a:t>N</a:t>
            </a:r>
            <a:r>
              <a:rPr lang="en-US" dirty="0" smtClean="0">
                <a:solidFill>
                  <a:srgbClr val="660066"/>
                </a:solidFill>
              </a:rPr>
              <a:t>euromuscular </a:t>
            </a:r>
            <a:r>
              <a:rPr lang="en-US" dirty="0">
                <a:solidFill>
                  <a:srgbClr val="660066"/>
                </a:solidFill>
              </a:rPr>
              <a:t>process controlling balance </a:t>
            </a:r>
            <a:r>
              <a:rPr lang="en-US" dirty="0">
                <a:solidFill>
                  <a:srgbClr val="FF6600"/>
                </a:solidFill>
              </a:rPr>
              <a:t>abnormal </a:t>
            </a:r>
            <a:endParaRPr lang="en-US" dirty="0" smtClean="0">
              <a:solidFill>
                <a:srgbClr val="FF6600"/>
              </a:solidFill>
            </a:endParaRPr>
          </a:p>
          <a:p>
            <a:pPr>
              <a:buNone/>
            </a:pPr>
            <a:r>
              <a:rPr lang="en-US" dirty="0" err="1">
                <a:solidFill>
                  <a:srgbClr val="660066"/>
                </a:solidFill>
              </a:rPr>
              <a:t>O</a:t>
            </a:r>
            <a:r>
              <a:rPr lang="en-US" dirty="0" err="1" smtClean="0">
                <a:solidFill>
                  <a:srgbClr val="660066"/>
                </a:solidFill>
              </a:rPr>
              <a:t>tolith</a:t>
            </a:r>
            <a:r>
              <a:rPr lang="en-US" dirty="0" smtClean="0"/>
              <a:t> </a:t>
            </a:r>
            <a:r>
              <a:rPr lang="en-US" dirty="0">
                <a:solidFill>
                  <a:srgbClr val="FF6600"/>
                </a:solidFill>
              </a:rPr>
              <a:t>abnormal </a:t>
            </a:r>
            <a:endParaRPr lang="en-US" dirty="0" smtClean="0">
              <a:solidFill>
                <a:srgbClr val="FF6600"/>
              </a:solidFill>
            </a:endParaRPr>
          </a:p>
          <a:p>
            <a:pPr>
              <a:buNone/>
            </a:pPr>
            <a:r>
              <a:rPr lang="en-US" dirty="0">
                <a:solidFill>
                  <a:srgbClr val="660066"/>
                </a:solidFill>
              </a:rPr>
              <a:t>S</a:t>
            </a:r>
            <a:r>
              <a:rPr lang="en-US" dirty="0" smtClean="0">
                <a:solidFill>
                  <a:srgbClr val="660066"/>
                </a:solidFill>
              </a:rPr>
              <a:t>ensory </a:t>
            </a:r>
            <a:r>
              <a:rPr lang="en-US" dirty="0">
                <a:solidFill>
                  <a:srgbClr val="660066"/>
                </a:solidFill>
              </a:rPr>
              <a:t>system </a:t>
            </a:r>
            <a:r>
              <a:rPr lang="en-US" dirty="0">
                <a:solidFill>
                  <a:srgbClr val="FF6600"/>
                </a:solidFill>
              </a:rPr>
              <a:t>abnormal</a:t>
            </a:r>
          </a:p>
        </p:txBody>
      </p:sp>
      <p:sp>
        <p:nvSpPr>
          <p:cNvPr id="15" name="TextBox 14"/>
          <p:cNvSpPr txBox="1"/>
          <p:nvPr/>
        </p:nvSpPr>
        <p:spPr>
          <a:xfrm>
            <a:off x="4572000" y="1352584"/>
            <a:ext cx="1238540" cy="523220"/>
          </a:xfrm>
          <a:prstGeom prst="rect">
            <a:avLst/>
          </a:prstGeom>
          <a:noFill/>
        </p:spPr>
        <p:txBody>
          <a:bodyPr wrap="none" rtlCol="0">
            <a:spAutoFit/>
          </a:bodyPr>
          <a:lstStyle/>
          <a:p>
            <a:r>
              <a:rPr lang="en-US" i="1" dirty="0" smtClean="0">
                <a:solidFill>
                  <a:schemeClr val="tx1"/>
                </a:solidFill>
                <a:latin typeface="Gill Sans"/>
                <a:cs typeface="Gill Sans"/>
              </a:rPr>
              <a:t>sub (4)</a:t>
            </a:r>
            <a:endParaRPr lang="en-US" i="1" dirty="0">
              <a:solidFill>
                <a:schemeClr val="tx1"/>
              </a:solidFill>
              <a:latin typeface="Gill Sans"/>
              <a:cs typeface="Gill Sans"/>
            </a:endParaRPr>
          </a:p>
        </p:txBody>
      </p:sp>
      <p:sp>
        <p:nvSpPr>
          <p:cNvPr id="8" name="Slide Number Placeholder 7"/>
          <p:cNvSpPr>
            <a:spLocks noGrp="1"/>
          </p:cNvSpPr>
          <p:nvPr>
            <p:ph type="sldNum" sz="quarter" idx="12"/>
          </p:nvPr>
        </p:nvSpPr>
        <p:spPr/>
        <p:txBody>
          <a:bodyPr/>
          <a:lstStyle/>
          <a:p>
            <a:fld id="{9953515C-C93F-5949-8B05-7118556C9C30}" type="slidenum">
              <a:rPr lang="en-US" smtClean="0"/>
              <a:pPr/>
              <a:t>54</a:t>
            </a:fld>
            <a:endParaRPr 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59024" y="238705"/>
            <a:ext cx="7625953" cy="1035844"/>
          </a:xfrm>
        </p:spPr>
        <p:txBody>
          <a:bodyPr>
            <a:normAutofit fontScale="90000"/>
          </a:bodyPr>
          <a:lstStyle/>
          <a:p>
            <a:r>
              <a:rPr lang="en-US" dirty="0" smtClean="0"/>
              <a:t>Semantic similarity</a:t>
            </a:r>
            <a:br>
              <a:rPr lang="en-US" dirty="0" smtClean="0"/>
            </a:br>
            <a:r>
              <a:rPr lang="en-US" dirty="0" smtClean="0"/>
              <a:t>Progress to date</a:t>
            </a:r>
            <a:endParaRPr lang="en-US" dirty="0"/>
          </a:p>
        </p:txBody>
      </p:sp>
      <p:sp>
        <p:nvSpPr>
          <p:cNvPr id="3" name="Content Placeholder 2"/>
          <p:cNvSpPr>
            <a:spLocks noGrp="1"/>
          </p:cNvSpPr>
          <p:nvPr>
            <p:ph idx="1"/>
          </p:nvPr>
        </p:nvSpPr>
        <p:spPr>
          <a:xfrm>
            <a:off x="838200" y="1556358"/>
            <a:ext cx="7625953" cy="4295180"/>
          </a:xfrm>
        </p:spPr>
        <p:txBody>
          <a:bodyPr>
            <a:normAutofit fontScale="92500"/>
          </a:bodyPr>
          <a:lstStyle/>
          <a:p>
            <a:r>
              <a:rPr lang="en-US" dirty="0" smtClean="0"/>
              <a:t>Initially planned yrs, 1-2, mostly shifted to yrs. 2-3</a:t>
            </a:r>
          </a:p>
          <a:p>
            <a:r>
              <a:rPr lang="en-US" dirty="0" smtClean="0"/>
              <a:t>Results from </a:t>
            </a:r>
            <a:r>
              <a:rPr lang="en-US" dirty="0" err="1" smtClean="0"/>
              <a:t>Phenoscape</a:t>
            </a:r>
            <a:r>
              <a:rPr lang="en-US" dirty="0" smtClean="0"/>
              <a:t> I motivated us to develop stats robust to profile size differences</a:t>
            </a:r>
          </a:p>
          <a:p>
            <a:r>
              <a:rPr lang="en-US" dirty="0" smtClean="0"/>
              <a:t>Method: </a:t>
            </a:r>
          </a:p>
          <a:p>
            <a:pPr lvl="1"/>
            <a:r>
              <a:rPr lang="en-US" dirty="0" err="1" smtClean="0"/>
              <a:t>medianIC</a:t>
            </a:r>
            <a:r>
              <a:rPr lang="en-US" dirty="0" smtClean="0"/>
              <a:t>: median </a:t>
            </a:r>
            <a:r>
              <a:rPr lang="en-US" dirty="0" err="1" smtClean="0"/>
              <a:t>pairwise</a:t>
            </a:r>
            <a:r>
              <a:rPr lang="en-US" dirty="0" smtClean="0"/>
              <a:t> information content</a:t>
            </a:r>
          </a:p>
          <a:p>
            <a:pPr lvl="1"/>
            <a:r>
              <a:rPr lang="en-US" dirty="0" smtClean="0"/>
              <a:t>Used </a:t>
            </a:r>
            <a:r>
              <a:rPr lang="en-US" dirty="0" err="1" smtClean="0"/>
              <a:t>resampling</a:t>
            </a:r>
            <a:r>
              <a:rPr lang="en-US" dirty="0" smtClean="0"/>
              <a:t> to derive </a:t>
            </a:r>
            <a:r>
              <a:rPr lang="en-US" i="1" dirty="0" err="1" smtClean="0"/>
              <a:t>p</a:t>
            </a:r>
            <a:r>
              <a:rPr lang="en-US" dirty="0" smtClean="0"/>
              <a:t>-values for each possible profile size comparison</a:t>
            </a:r>
          </a:p>
          <a:p>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55</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14319191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4" descr="medianPVvsSumofProfileSizes.tiff"/>
          <p:cNvPicPr>
            <a:picLocks noGrp="1" noChangeAspect="1"/>
          </p:cNvPicPr>
          <p:nvPr>
            <p:ph idx="1"/>
          </p:nvPr>
        </p:nvPicPr>
        <p:blipFill>
          <a:blip r:embed="rId2"/>
          <a:srcRect l="-2046" t="3720" r="-15448"/>
          <a:stretch>
            <a:fillRect/>
          </a:stretch>
        </p:blipFill>
        <p:spPr>
          <a:xfrm>
            <a:off x="4487334" y="3372380"/>
            <a:ext cx="4124198" cy="3485620"/>
          </a:xfrm>
        </p:spPr>
      </p:pic>
      <p:sp>
        <p:nvSpPr>
          <p:cNvPr id="4" name="Slide Number Placeholder 3"/>
          <p:cNvSpPr>
            <a:spLocks noGrp="1"/>
          </p:cNvSpPr>
          <p:nvPr>
            <p:ph type="sldNum" sz="quarter" idx="12"/>
          </p:nvPr>
        </p:nvSpPr>
        <p:spPr/>
        <p:txBody>
          <a:bodyPr/>
          <a:lstStyle/>
          <a:p>
            <a:fld id="{9953515C-C93F-5949-8B05-7118556C9C30}" type="slidenum">
              <a:rPr lang="en-US" smtClean="0"/>
              <a:pPr/>
              <a:t>56</a:t>
            </a:fld>
            <a:endParaRPr lang="en-US"/>
          </a:p>
        </p:txBody>
      </p:sp>
      <p:pic>
        <p:nvPicPr>
          <p:cNvPr id="6" name="Picture 5" descr="qqPlotmedians10K.tiff"/>
          <p:cNvPicPr>
            <a:picLocks noChangeAspect="1"/>
          </p:cNvPicPr>
          <p:nvPr/>
        </p:nvPicPr>
        <p:blipFill>
          <a:blip r:embed="rId3"/>
          <a:srcRect l="9420" t="13650" r="10127" b="11319"/>
          <a:stretch>
            <a:fillRect/>
          </a:stretch>
        </p:blipFill>
        <p:spPr>
          <a:xfrm>
            <a:off x="4487335" y="76719"/>
            <a:ext cx="3480312" cy="3411548"/>
          </a:xfrm>
          <a:prstGeom prst="rect">
            <a:avLst/>
          </a:prstGeom>
        </p:spPr>
      </p:pic>
      <p:sp>
        <p:nvSpPr>
          <p:cNvPr id="7" name="TextBox 6"/>
          <p:cNvSpPr txBox="1"/>
          <p:nvPr/>
        </p:nvSpPr>
        <p:spPr>
          <a:xfrm>
            <a:off x="685800" y="1210733"/>
            <a:ext cx="3801534" cy="646331"/>
          </a:xfrm>
          <a:prstGeom prst="rect">
            <a:avLst/>
          </a:prstGeom>
          <a:noFill/>
        </p:spPr>
        <p:txBody>
          <a:bodyPr wrap="square" rtlCol="0">
            <a:spAutoFit/>
          </a:bodyPr>
          <a:lstStyle/>
          <a:p>
            <a:r>
              <a:rPr lang="en-US" dirty="0" smtClean="0"/>
              <a:t>1. </a:t>
            </a:r>
            <a:r>
              <a:rPr lang="en-US" i="1" dirty="0" err="1" smtClean="0"/>
              <a:t>p</a:t>
            </a:r>
            <a:r>
              <a:rPr lang="en-US" dirty="0" smtClean="0"/>
              <a:t>-values approximately uniformly distributed</a:t>
            </a:r>
            <a:endParaRPr lang="en-US" dirty="0"/>
          </a:p>
        </p:txBody>
      </p:sp>
      <p:sp>
        <p:nvSpPr>
          <p:cNvPr id="8" name="TextBox 7"/>
          <p:cNvSpPr txBox="1"/>
          <p:nvPr/>
        </p:nvSpPr>
        <p:spPr>
          <a:xfrm>
            <a:off x="685800" y="3708400"/>
            <a:ext cx="3801534" cy="646331"/>
          </a:xfrm>
          <a:prstGeom prst="rect">
            <a:avLst/>
          </a:prstGeom>
          <a:noFill/>
        </p:spPr>
        <p:txBody>
          <a:bodyPr wrap="square" rtlCol="0">
            <a:spAutoFit/>
          </a:bodyPr>
          <a:lstStyle/>
          <a:p>
            <a:r>
              <a:rPr lang="en-US" dirty="0" smtClean="0"/>
              <a:t>2. </a:t>
            </a:r>
            <a:r>
              <a:rPr lang="en-US" i="1" dirty="0" err="1" smtClean="0"/>
              <a:t>p</a:t>
            </a:r>
            <a:r>
              <a:rPr lang="en-US" dirty="0" smtClean="0"/>
              <a:t>-value distribution is independent of profile sizes</a:t>
            </a:r>
            <a:endParaRPr lang="en-US" dirty="0"/>
          </a:p>
        </p:txBody>
      </p:sp>
      <p:sp>
        <p:nvSpPr>
          <p:cNvPr id="9" name="TextBox 8"/>
          <p:cNvSpPr txBox="1"/>
          <p:nvPr/>
        </p:nvSpPr>
        <p:spPr>
          <a:xfrm>
            <a:off x="872066" y="227968"/>
            <a:ext cx="2773866" cy="461665"/>
          </a:xfrm>
          <a:prstGeom prst="rect">
            <a:avLst/>
          </a:prstGeom>
          <a:noFill/>
        </p:spPr>
        <p:txBody>
          <a:bodyPr wrap="none" rtlCol="0">
            <a:spAutoFit/>
          </a:bodyPr>
          <a:lstStyle/>
          <a:p>
            <a:r>
              <a:rPr lang="en-US" sz="2400" dirty="0" smtClean="0"/>
              <a:t>Key statistical results</a:t>
            </a:r>
            <a:endParaRPr 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to </a:t>
            </a:r>
            <a:r>
              <a:rPr lang="en-US" dirty="0" err="1" smtClean="0"/>
              <a:t>Phenoscape</a:t>
            </a:r>
            <a:r>
              <a:rPr lang="en-US" dirty="0" smtClean="0"/>
              <a:t> I data</a:t>
            </a:r>
            <a:endParaRPr lang="en-US" dirty="0"/>
          </a:p>
        </p:txBody>
      </p:sp>
      <p:sp>
        <p:nvSpPr>
          <p:cNvPr id="3" name="Content Placeholder 2"/>
          <p:cNvSpPr>
            <a:spLocks noGrp="1"/>
          </p:cNvSpPr>
          <p:nvPr>
            <p:ph idx="1"/>
          </p:nvPr>
        </p:nvSpPr>
        <p:spPr/>
        <p:txBody>
          <a:bodyPr>
            <a:normAutofit/>
          </a:bodyPr>
          <a:lstStyle/>
          <a:p>
            <a:r>
              <a:rPr lang="en-US" sz="2800" dirty="0" smtClean="0"/>
              <a:t>4,159 gene profiles from ZFIN	</a:t>
            </a:r>
          </a:p>
          <a:p>
            <a:r>
              <a:rPr lang="en-US" sz="2800" dirty="0" smtClean="0"/>
              <a:t>378 evolutionary profiles from </a:t>
            </a:r>
            <a:r>
              <a:rPr lang="en-US" sz="2800" dirty="0" err="1" smtClean="0"/>
              <a:t>Ostariophysi</a:t>
            </a:r>
            <a:endParaRPr lang="en-US" sz="2800" dirty="0" smtClean="0"/>
          </a:p>
          <a:p>
            <a:r>
              <a:rPr lang="en-US" sz="2800" dirty="0" err="1" smtClean="0"/>
              <a:t>medianIC</a:t>
            </a:r>
            <a:r>
              <a:rPr lang="en-US" sz="2800" dirty="0" smtClean="0"/>
              <a:t> calculated for all 1,572,102 profile </a:t>
            </a:r>
            <a:r>
              <a:rPr lang="en-US" sz="2800" dirty="0" smtClean="0"/>
              <a:t>pairs</a:t>
            </a:r>
          </a:p>
          <a:p>
            <a:r>
              <a:rPr lang="en-US" sz="2800" dirty="0" smtClean="0"/>
              <a:t>qualities compared within attributes</a:t>
            </a:r>
          </a:p>
          <a:p>
            <a:pPr marL="342900" lvl="1" indent="-342900">
              <a:buFont typeface="Arial"/>
              <a:buChar char="•"/>
            </a:pPr>
            <a:r>
              <a:rPr lang="en-US" i="1" dirty="0" err="1" smtClean="0"/>
              <a:t>p</a:t>
            </a:r>
            <a:r>
              <a:rPr lang="en-US" dirty="0" smtClean="0"/>
              <a:t>-values derived from 100K permutations</a:t>
            </a:r>
            <a:endParaRPr lang="en-US" sz="2800" dirty="0" smtClean="0"/>
          </a:p>
          <a:p>
            <a:r>
              <a:rPr lang="en-US" sz="2800" dirty="0" smtClean="0"/>
              <a:t>16 significant pairs expected under </a:t>
            </a:r>
            <a:r>
              <a:rPr lang="en-US" sz="2800" i="1" dirty="0" smtClean="0"/>
              <a:t>H</a:t>
            </a:r>
            <a:r>
              <a:rPr lang="en-US" sz="2800" baseline="-25000" dirty="0" smtClean="0"/>
              <a:t>0</a:t>
            </a:r>
          </a:p>
          <a:p>
            <a:r>
              <a:rPr lang="en-US" sz="2800" dirty="0" smtClean="0"/>
              <a:t>1,362 significant pairs at  </a:t>
            </a:r>
            <a:r>
              <a:rPr lang="en-US" sz="2800" dirty="0" err="1" smtClean="0"/>
              <a:t>p</a:t>
            </a:r>
            <a:r>
              <a:rPr lang="en-US" sz="2800" dirty="0" smtClean="0"/>
              <a:t>&lt;1x10</a:t>
            </a:r>
            <a:r>
              <a:rPr lang="en-US" sz="2800" baseline="30000" dirty="0" smtClean="0"/>
              <a:t>-5</a:t>
            </a:r>
            <a:r>
              <a:rPr lang="en-US" sz="2800" dirty="0" smtClean="0"/>
              <a:t>	</a:t>
            </a:r>
          </a:p>
          <a:p>
            <a:r>
              <a:rPr lang="en-US" sz="2800" dirty="0" smtClean="0"/>
              <a:t>False Discovery Rate = 1.15%</a:t>
            </a:r>
          </a:p>
          <a:p>
            <a:pPr>
              <a:buNone/>
            </a:pP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normAutofit fontScale="55000" lnSpcReduction="20000"/>
          </a:bodyPr>
          <a:lstStyle/>
          <a:p>
            <a:pPr>
              <a:buNone/>
            </a:pPr>
            <a:r>
              <a:rPr lang="en-US" i="1" dirty="0" err="1" smtClean="0"/>
              <a:t>Hexanematichthys</a:t>
            </a:r>
            <a:endParaRPr lang="en-US" i="1" dirty="0" smtClean="0"/>
          </a:p>
          <a:p>
            <a:pPr marL="514350" indent="-514350">
              <a:buFont typeface="+mj-lt"/>
              <a:buAutoNum type="arabicPeriod"/>
            </a:pPr>
            <a:r>
              <a:rPr lang="en-US" dirty="0" smtClean="0"/>
              <a:t>	gill </a:t>
            </a:r>
            <a:r>
              <a:rPr lang="en-US" dirty="0" err="1" smtClean="0"/>
              <a:t>raker</a:t>
            </a:r>
            <a:r>
              <a:rPr lang="en-US" dirty="0" smtClean="0"/>
              <a:t> of posterior margin of gill arch 2 skeleton - count</a:t>
            </a:r>
          </a:p>
          <a:p>
            <a:pPr marL="514350" indent="-514350">
              <a:buFont typeface="+mj-lt"/>
              <a:buAutoNum type="arabicPeriod"/>
            </a:pPr>
            <a:r>
              <a:rPr lang="en-US" dirty="0" smtClean="0"/>
              <a:t>	lateral line of caudal peduncle - shape</a:t>
            </a:r>
          </a:p>
          <a:p>
            <a:pPr marL="514350" indent="-514350">
              <a:buFont typeface="+mj-lt"/>
              <a:buAutoNum type="arabicPeriod"/>
            </a:pPr>
            <a:r>
              <a:rPr lang="en-US" dirty="0" smtClean="0"/>
              <a:t>	</a:t>
            </a:r>
            <a:r>
              <a:rPr lang="en-US" dirty="0" err="1" smtClean="0"/>
              <a:t>posttemporal</a:t>
            </a:r>
            <a:r>
              <a:rPr lang="en-US" dirty="0" smtClean="0"/>
              <a:t> </a:t>
            </a:r>
            <a:r>
              <a:rPr lang="en-US" dirty="0" err="1" smtClean="0"/>
              <a:t>fossa</a:t>
            </a:r>
            <a:r>
              <a:rPr lang="en-US" dirty="0" smtClean="0"/>
              <a:t> - size</a:t>
            </a:r>
          </a:p>
          <a:p>
            <a:endParaRPr lang="en-US" dirty="0" smtClean="0"/>
          </a:p>
          <a:p>
            <a:pPr>
              <a:buNone/>
            </a:pPr>
            <a:r>
              <a:rPr lang="en-US" i="1" dirty="0" smtClean="0"/>
              <a:t>cacna1da</a:t>
            </a:r>
          </a:p>
          <a:p>
            <a:pPr marL="514350" indent="-514350">
              <a:buFont typeface="+mj-lt"/>
              <a:buAutoNum type="arabicPeriod"/>
            </a:pPr>
            <a:r>
              <a:rPr lang="en-US" dirty="0" smtClean="0"/>
              <a:t>	behavior - quality</a:t>
            </a:r>
          </a:p>
          <a:p>
            <a:pPr marL="514350" indent="-514350">
              <a:buFont typeface="+mj-lt"/>
              <a:buAutoNum type="arabicPeriod"/>
            </a:pPr>
            <a:r>
              <a:rPr lang="en-US" dirty="0" smtClean="0"/>
              <a:t>	musculoskeletal movement - quality</a:t>
            </a:r>
          </a:p>
          <a:p>
            <a:pPr marL="514350" indent="-514350">
              <a:buFont typeface="+mj-lt"/>
              <a:buAutoNum type="arabicPeriod"/>
            </a:pPr>
            <a:r>
              <a:rPr lang="en-US" dirty="0" smtClean="0"/>
              <a:t>	</a:t>
            </a:r>
            <a:r>
              <a:rPr lang="en-US" dirty="0" err="1" smtClean="0"/>
              <a:t>neuromast</a:t>
            </a:r>
            <a:r>
              <a:rPr lang="en-US" dirty="0" smtClean="0"/>
              <a:t> hair cell - quality</a:t>
            </a:r>
          </a:p>
          <a:p>
            <a:pPr marL="514350" indent="-514350">
              <a:buFont typeface="+mj-lt"/>
              <a:buAutoNum type="arabicPeriod"/>
            </a:pPr>
            <a:r>
              <a:rPr lang="en-US" dirty="0" smtClean="0"/>
              <a:t>	neuromuscular process controlling balance - quality</a:t>
            </a:r>
          </a:p>
          <a:p>
            <a:pPr marL="514350" indent="-514350">
              <a:buFont typeface="+mj-lt"/>
              <a:buAutoNum type="arabicPeriod"/>
            </a:pPr>
            <a:r>
              <a:rPr lang="en-US" dirty="0" smtClean="0"/>
              <a:t>	neuron-neuron synaptic transmission - quality</a:t>
            </a:r>
          </a:p>
          <a:p>
            <a:pPr marL="514350" indent="-514350">
              <a:buFont typeface="+mj-lt"/>
              <a:buAutoNum type="arabicPeriod"/>
            </a:pPr>
            <a:r>
              <a:rPr lang="en-US" dirty="0" smtClean="0"/>
              <a:t>	posterior lateral line </a:t>
            </a:r>
            <a:r>
              <a:rPr lang="en-US" dirty="0" err="1" smtClean="0"/>
              <a:t>neuromast</a:t>
            </a:r>
            <a:r>
              <a:rPr lang="en-US" dirty="0" smtClean="0"/>
              <a:t> hair cell development </a:t>
            </a:r>
            <a:r>
              <a:rPr lang="en-US" dirty="0" smtClean="0"/>
              <a:t>- quality</a:t>
            </a:r>
            <a:endParaRPr lang="en-US" dirty="0" smtClean="0"/>
          </a:p>
          <a:p>
            <a:pPr marL="514350" indent="-514350">
              <a:buFont typeface="+mj-lt"/>
              <a:buAutoNum type="arabicPeriod"/>
            </a:pPr>
            <a:r>
              <a:rPr lang="en-US" dirty="0" smtClean="0"/>
              <a:t>	plasma membrane of </a:t>
            </a:r>
            <a:r>
              <a:rPr lang="en-US" dirty="0" err="1" smtClean="0"/>
              <a:t>neuromast</a:t>
            </a:r>
            <a:r>
              <a:rPr lang="en-US" dirty="0" smtClean="0"/>
              <a:t> hair cell - shape</a:t>
            </a:r>
          </a:p>
          <a:p>
            <a:endParaRPr lang="en-US" dirty="0" smtClean="0"/>
          </a:p>
          <a:p>
            <a:pPr>
              <a:buNone/>
            </a:pPr>
            <a:r>
              <a:rPr lang="en-US" dirty="0" err="1" smtClean="0"/>
              <a:t>medianIC</a:t>
            </a:r>
            <a:r>
              <a:rPr lang="en-US" dirty="0" smtClean="0"/>
              <a:t> = 11.8, </a:t>
            </a:r>
            <a:r>
              <a:rPr lang="en-US" i="1" dirty="0" err="1" smtClean="0"/>
              <a:t>p</a:t>
            </a:r>
            <a:r>
              <a:rPr lang="en-US" dirty="0" smtClean="0"/>
              <a:t>&lt;1x10</a:t>
            </a:r>
            <a:r>
              <a:rPr lang="en-US" baseline="30000" dirty="0" smtClean="0"/>
              <a:t>-5</a:t>
            </a:r>
            <a:endParaRPr lang="en-US" baseline="30000"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58</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59024" y="0"/>
            <a:ext cx="7625953" cy="1125141"/>
          </a:xfrm>
        </p:spPr>
        <p:txBody>
          <a:bodyPr>
            <a:normAutofit fontScale="90000"/>
          </a:bodyPr>
          <a:lstStyle/>
          <a:p>
            <a:r>
              <a:rPr lang="en-US" dirty="0" smtClean="0"/>
              <a:t>Future </a:t>
            </a:r>
            <a:r>
              <a:rPr lang="en-US" dirty="0" smtClean="0"/>
              <a:t>plans </a:t>
            </a:r>
            <a:br>
              <a:rPr lang="en-US" dirty="0" smtClean="0"/>
            </a:br>
            <a:r>
              <a:rPr lang="en-US" sz="3556" dirty="0" smtClean="0"/>
              <a:t>(six months and beyond)</a:t>
            </a:r>
            <a:endParaRPr lang="en-US" dirty="0"/>
          </a:p>
        </p:txBody>
      </p:sp>
      <p:sp>
        <p:nvSpPr>
          <p:cNvPr id="3" name="Content Placeholder 2"/>
          <p:cNvSpPr>
            <a:spLocks noGrp="1"/>
          </p:cNvSpPr>
          <p:nvPr>
            <p:ph idx="1"/>
          </p:nvPr>
        </p:nvSpPr>
        <p:spPr>
          <a:xfrm>
            <a:off x="759024" y="1125141"/>
            <a:ext cx="7625953" cy="5057180"/>
          </a:xfrm>
        </p:spPr>
        <p:txBody>
          <a:bodyPr>
            <a:normAutofit fontScale="92500" lnSpcReduction="10000"/>
          </a:bodyPr>
          <a:lstStyle/>
          <a:p>
            <a:r>
              <a:rPr lang="en-US" dirty="0" smtClean="0"/>
              <a:t>Develop </a:t>
            </a:r>
          </a:p>
          <a:p>
            <a:pPr lvl="1"/>
            <a:r>
              <a:rPr lang="en-US" sz="2400" dirty="0" smtClean="0"/>
              <a:t>Validation tests</a:t>
            </a:r>
          </a:p>
          <a:p>
            <a:pPr lvl="1"/>
            <a:r>
              <a:rPr lang="en-US" sz="2400" dirty="0" smtClean="0"/>
              <a:t>Methods for meta</a:t>
            </a:r>
            <a:r>
              <a:rPr lang="en-US" sz="2400" dirty="0"/>
              <a:t>-</a:t>
            </a:r>
            <a:r>
              <a:rPr lang="en-US" sz="2400" dirty="0" smtClean="0"/>
              <a:t>interpretation </a:t>
            </a:r>
            <a:r>
              <a:rPr lang="en-US" sz="2400" dirty="0"/>
              <a:t>(e.g. enrichment, </a:t>
            </a:r>
            <a:r>
              <a:rPr lang="en-US" sz="2400" dirty="0" smtClean="0"/>
              <a:t>filtering, visualization</a:t>
            </a:r>
            <a:r>
              <a:rPr lang="en-US" sz="2400" dirty="0"/>
              <a:t>, integration with external genetic data</a:t>
            </a:r>
            <a:r>
              <a:rPr lang="en-US" sz="2400" dirty="0" smtClean="0"/>
              <a:t>)</a:t>
            </a:r>
            <a:r>
              <a:rPr lang="en-US" sz="2400" baseline="30000" dirty="0" smtClean="0"/>
              <a:t>2</a:t>
            </a:r>
          </a:p>
          <a:p>
            <a:pPr lvl="1"/>
            <a:r>
              <a:rPr lang="en-US" sz="2400" dirty="0" smtClean="0"/>
              <a:t>Methodology for including homology statements</a:t>
            </a:r>
          </a:p>
          <a:p>
            <a:r>
              <a:rPr lang="en-US" dirty="0" smtClean="0"/>
              <a:t>Explore areas for improvement</a:t>
            </a:r>
          </a:p>
          <a:p>
            <a:pPr lvl="1"/>
            <a:r>
              <a:rPr lang="en-US" sz="2400" dirty="0"/>
              <a:t>B</a:t>
            </a:r>
            <a:r>
              <a:rPr lang="en-US" sz="2400" dirty="0" smtClean="0"/>
              <a:t>etter statistics for highly improbably matches</a:t>
            </a:r>
          </a:p>
          <a:p>
            <a:pPr lvl="1"/>
            <a:r>
              <a:rPr lang="en-US" sz="2400" dirty="0" err="1" smtClean="0"/>
              <a:t>Precomputed</a:t>
            </a:r>
            <a:r>
              <a:rPr lang="en-US" sz="2400" dirty="0" smtClean="0"/>
              <a:t> database representation</a:t>
            </a:r>
            <a:endParaRPr lang="en-US" sz="2400" dirty="0" smtClean="0"/>
          </a:p>
          <a:p>
            <a:r>
              <a:rPr lang="en-US" dirty="0" smtClean="0"/>
              <a:t>Consider alternative approaches</a:t>
            </a:r>
          </a:p>
          <a:p>
            <a:pPr lvl="1"/>
            <a:r>
              <a:rPr lang="en-US" sz="2400" dirty="0" smtClean="0"/>
              <a:t>Bauer </a:t>
            </a:r>
            <a:r>
              <a:rPr lang="en-US" sz="2400" i="1" dirty="0" smtClean="0"/>
              <a:t>et al. </a:t>
            </a:r>
            <a:r>
              <a:rPr lang="en-US" sz="2400" dirty="0" smtClean="0"/>
              <a:t>(2012) Bayesian network approach</a:t>
            </a:r>
          </a:p>
          <a:p>
            <a:r>
              <a:rPr lang="en-US" dirty="0" smtClean="0"/>
              <a:t>KB </a:t>
            </a:r>
            <a:r>
              <a:rPr lang="en-US" dirty="0" smtClean="0"/>
              <a:t>implementation</a:t>
            </a:r>
          </a:p>
          <a:p>
            <a:endParaRPr lang="en-US" dirty="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59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5186024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478"/>
            <a:ext cx="8229600" cy="1143000"/>
          </a:xfrm>
        </p:spPr>
        <p:txBody>
          <a:bodyPr>
            <a:normAutofit fontScale="90000"/>
          </a:bodyPr>
          <a:lstStyle/>
          <a:p>
            <a:r>
              <a:rPr lang="en-US" dirty="0"/>
              <a:t>Report of Phenoscape Scientific Advisory </a:t>
            </a:r>
            <a:r>
              <a:rPr lang="en-US" dirty="0" smtClean="0"/>
              <a:t>Board (</a:t>
            </a:r>
            <a:r>
              <a:rPr lang="en-US" dirty="0"/>
              <a:t>27th April </a:t>
            </a:r>
            <a:r>
              <a:rPr lang="en-US" dirty="0" smtClean="0"/>
              <a:t>2012)</a:t>
            </a:r>
            <a:endParaRPr lang="en-US" dirty="0"/>
          </a:p>
        </p:txBody>
      </p:sp>
      <p:sp>
        <p:nvSpPr>
          <p:cNvPr id="3" name="Content Placeholder 2"/>
          <p:cNvSpPr>
            <a:spLocks noGrp="1"/>
          </p:cNvSpPr>
          <p:nvPr>
            <p:ph idx="1"/>
          </p:nvPr>
        </p:nvSpPr>
        <p:spPr>
          <a:xfrm>
            <a:off x="233680" y="1844040"/>
            <a:ext cx="8971280" cy="4932680"/>
          </a:xfrm>
        </p:spPr>
        <p:txBody>
          <a:bodyPr>
            <a:normAutofit/>
          </a:bodyPr>
          <a:lstStyle/>
          <a:p>
            <a:pPr marL="514350" indent="-514350">
              <a:buFont typeface="+mj-lt"/>
              <a:buAutoNum type="arabicPeriod"/>
            </a:pPr>
            <a:r>
              <a:rPr lang="en-US" sz="2000" b="1" dirty="0" smtClean="0">
                <a:solidFill>
                  <a:srgbClr val="FF0000"/>
                </a:solidFill>
              </a:rPr>
              <a:t>Consider </a:t>
            </a:r>
            <a:r>
              <a:rPr lang="en-US" sz="2000" b="1" dirty="0" smtClean="0">
                <a:solidFill>
                  <a:srgbClr val="FF0000"/>
                </a:solidFill>
              </a:rPr>
              <a:t>other </a:t>
            </a:r>
            <a:r>
              <a:rPr lang="en-US" sz="2000" b="1" dirty="0">
                <a:solidFill>
                  <a:srgbClr val="FF0000"/>
                </a:solidFill>
              </a:rPr>
              <a:t>large scale sources of structured </a:t>
            </a:r>
            <a:r>
              <a:rPr lang="en-US" sz="2000" b="1" dirty="0" smtClean="0">
                <a:solidFill>
                  <a:srgbClr val="FF0000"/>
                </a:solidFill>
              </a:rPr>
              <a:t>data</a:t>
            </a:r>
            <a:r>
              <a:rPr lang="en-US" sz="2000" b="1" dirty="0" smtClean="0">
                <a:solidFill>
                  <a:srgbClr val="FF0000"/>
                </a:solidFill>
              </a:rPr>
              <a:t> (Todd)</a:t>
            </a:r>
          </a:p>
          <a:p>
            <a:pPr marL="514350" indent="-514350">
              <a:buAutoNum type="arabicPeriod" startAt="2"/>
            </a:pPr>
            <a:r>
              <a:rPr lang="en-US" sz="2000" b="1" dirty="0" smtClean="0">
                <a:solidFill>
                  <a:srgbClr val="FF0000"/>
                </a:solidFill>
              </a:rPr>
              <a:t>Further </a:t>
            </a:r>
            <a:r>
              <a:rPr lang="en-US" sz="2000" b="1" dirty="0" smtClean="0">
                <a:solidFill>
                  <a:srgbClr val="FF0000"/>
                </a:solidFill>
              </a:rPr>
              <a:t>analyze candidate genes </a:t>
            </a:r>
            <a:r>
              <a:rPr lang="en-US" sz="2000" b="1" dirty="0">
                <a:solidFill>
                  <a:srgbClr val="FF0000"/>
                </a:solidFill>
              </a:rPr>
              <a:t>by incorporating gene set and </a:t>
            </a:r>
            <a:r>
              <a:rPr lang="en-US" sz="2000" b="1" dirty="0" smtClean="0">
                <a:solidFill>
                  <a:srgbClr val="FF0000"/>
                </a:solidFill>
              </a:rPr>
              <a:t>                                                    	pathway analysis for additional value to </a:t>
            </a:r>
            <a:r>
              <a:rPr lang="en-US" sz="2000" b="1" dirty="0" smtClean="0">
                <a:solidFill>
                  <a:srgbClr val="FF0000"/>
                </a:solidFill>
              </a:rPr>
              <a:t>users (</a:t>
            </a:r>
            <a:r>
              <a:rPr lang="en-US" sz="2000" b="1" dirty="0" smtClean="0">
                <a:solidFill>
                  <a:srgbClr val="FF0000"/>
                </a:solidFill>
              </a:rPr>
              <a:t>Todd)</a:t>
            </a:r>
            <a:endParaRPr lang="en-US" sz="2000" b="1" dirty="0" smtClean="0">
              <a:solidFill>
                <a:srgbClr val="FF0000"/>
              </a:solidFill>
            </a:endParaRPr>
          </a:p>
          <a:p>
            <a:pPr marL="514350" indent="-514350">
              <a:buFont typeface="+mj-lt"/>
              <a:buAutoNum type="arabicPeriod" startAt="2"/>
            </a:pPr>
            <a:r>
              <a:rPr lang="en-US" sz="2000" b="1" dirty="0" smtClean="0">
                <a:solidFill>
                  <a:srgbClr val="FF0000"/>
                </a:solidFill>
              </a:rPr>
              <a:t>Outreach</a:t>
            </a:r>
            <a:r>
              <a:rPr lang="en-US" sz="2000" b="1" dirty="0" smtClean="0">
                <a:solidFill>
                  <a:srgbClr val="FF0000"/>
                </a:solidFill>
              </a:rPr>
              <a:t>, identification </a:t>
            </a:r>
            <a:r>
              <a:rPr lang="en-US" sz="2000" b="1" dirty="0">
                <a:solidFill>
                  <a:srgbClr val="FF0000"/>
                </a:solidFill>
              </a:rPr>
              <a:t>of user groups and real-life use-cases</a:t>
            </a:r>
            <a:r>
              <a:rPr lang="en-US" sz="2000" b="1" dirty="0" smtClean="0">
                <a:solidFill>
                  <a:srgbClr val="FF0000"/>
                </a:solidFill>
              </a:rPr>
              <a:t> (Todd)</a:t>
            </a:r>
            <a:endParaRPr lang="en-US" sz="2000" b="1" dirty="0" smtClean="0">
              <a:solidFill>
                <a:srgbClr val="FF0000"/>
              </a:solidFill>
            </a:endParaRPr>
          </a:p>
          <a:p>
            <a:pPr marL="514350" indent="-514350">
              <a:buFont typeface="+mj-lt"/>
              <a:buAutoNum type="arabicPeriod" startAt="2"/>
            </a:pPr>
            <a:r>
              <a:rPr lang="en-US" sz="2000" dirty="0" smtClean="0"/>
              <a:t>VAO </a:t>
            </a:r>
            <a:r>
              <a:rPr lang="en-US" sz="2000" dirty="0"/>
              <a:t>and </a:t>
            </a:r>
            <a:r>
              <a:rPr lang="en-US" sz="2000" dirty="0" err="1"/>
              <a:t>Uberon</a:t>
            </a:r>
            <a:r>
              <a:rPr lang="en-US" sz="2000" dirty="0"/>
              <a:t> merge into </a:t>
            </a:r>
            <a:r>
              <a:rPr lang="en-US" sz="2000" dirty="0" smtClean="0"/>
              <a:t>one cross</a:t>
            </a:r>
            <a:r>
              <a:rPr lang="en-US" sz="2000" dirty="0"/>
              <a:t>-species </a:t>
            </a:r>
            <a:r>
              <a:rPr lang="en-US" sz="2000" dirty="0" smtClean="0"/>
              <a:t>anatomy (</a:t>
            </a:r>
            <a:r>
              <a:rPr lang="en-US" sz="2000" dirty="0" smtClean="0"/>
              <a:t>Melissa) </a:t>
            </a:r>
          </a:p>
          <a:p>
            <a:pPr marL="514350" indent="-514350">
              <a:buFont typeface="+mj-lt"/>
              <a:buAutoNum type="arabicPeriod" startAt="2"/>
            </a:pPr>
            <a:r>
              <a:rPr lang="en-US" sz="2000" dirty="0" smtClean="0"/>
              <a:t>Quality </a:t>
            </a:r>
            <a:r>
              <a:rPr lang="en-US" sz="2000" dirty="0"/>
              <a:t>of the phenotype data </a:t>
            </a:r>
            <a:r>
              <a:rPr lang="en-US" sz="2000" dirty="0" smtClean="0"/>
              <a:t>capture, annotations (Alex</a:t>
            </a:r>
            <a:r>
              <a:rPr lang="en-US" sz="2000" dirty="0" smtClean="0"/>
              <a:t>)</a:t>
            </a:r>
            <a:endParaRPr lang="en-US" sz="2000" dirty="0" smtClean="0"/>
          </a:p>
          <a:p>
            <a:pPr marL="514350" indent="-514350">
              <a:buFont typeface="+mj-lt"/>
              <a:buAutoNum type="arabicPeriod" startAt="2"/>
            </a:pPr>
            <a:r>
              <a:rPr lang="en-US" sz="2000" dirty="0" smtClean="0"/>
              <a:t>Capturing </a:t>
            </a:r>
            <a:r>
              <a:rPr lang="en-US" sz="2000" dirty="0" smtClean="0"/>
              <a:t>inter</a:t>
            </a:r>
            <a:r>
              <a:rPr lang="en-US" sz="2000" dirty="0"/>
              <a:t>-individual variation within </a:t>
            </a:r>
            <a:r>
              <a:rPr lang="en-US" sz="2000" dirty="0" smtClean="0"/>
              <a:t>taxa (Alex</a:t>
            </a:r>
            <a:r>
              <a:rPr lang="en-US" sz="2000" dirty="0" smtClean="0"/>
              <a:t>)</a:t>
            </a:r>
          </a:p>
          <a:p>
            <a:pPr marL="514350" indent="-514350">
              <a:buFont typeface="+mj-lt"/>
              <a:buAutoNum type="arabicPeriod" startAt="2"/>
            </a:pPr>
            <a:r>
              <a:rPr lang="en-US" sz="2000" dirty="0" smtClean="0"/>
              <a:t>Practicality </a:t>
            </a:r>
            <a:r>
              <a:rPr lang="en-US" sz="2000" dirty="0"/>
              <a:t>and utility of </a:t>
            </a:r>
            <a:r>
              <a:rPr lang="en-US" sz="2000" dirty="0" smtClean="0"/>
              <a:t>capturing data </a:t>
            </a:r>
            <a:r>
              <a:rPr lang="en-US" sz="2000" dirty="0"/>
              <a:t>from birds and </a:t>
            </a:r>
            <a:r>
              <a:rPr lang="en-US" sz="2000" dirty="0" smtClean="0"/>
              <a:t>humans (</a:t>
            </a:r>
            <a:r>
              <a:rPr lang="en-US" sz="2000" dirty="0" smtClean="0"/>
              <a:t>Melissa &amp; </a:t>
            </a:r>
            <a:r>
              <a:rPr lang="en-US" sz="2000" dirty="0" smtClean="0"/>
              <a:t>Monte)</a:t>
            </a:r>
          </a:p>
          <a:p>
            <a:pPr marL="514350" indent="-514350">
              <a:buFont typeface="+mj-lt"/>
              <a:buAutoNum type="arabicPeriod" startAt="2"/>
            </a:pPr>
            <a:r>
              <a:rPr lang="en-US" sz="2000" dirty="0" smtClean="0"/>
              <a:t>Distribution </a:t>
            </a:r>
            <a:r>
              <a:rPr lang="en-US" sz="2000" dirty="0"/>
              <a:t>of effort </a:t>
            </a:r>
            <a:r>
              <a:rPr lang="en-US" sz="2000" dirty="0" smtClean="0"/>
              <a:t>into developing </a:t>
            </a:r>
            <a:r>
              <a:rPr lang="en-US" sz="2000" dirty="0"/>
              <a:t>tools </a:t>
            </a:r>
            <a:r>
              <a:rPr lang="en-US" sz="2000" i="1" dirty="0" smtClean="0"/>
              <a:t>vs</a:t>
            </a:r>
            <a:r>
              <a:rPr lang="en-US" sz="2000" dirty="0" smtClean="0"/>
              <a:t>. data </a:t>
            </a:r>
            <a:r>
              <a:rPr lang="en-US" sz="2000" dirty="0"/>
              <a:t>capture </a:t>
            </a:r>
            <a:r>
              <a:rPr lang="en-US" sz="2000" dirty="0" smtClean="0"/>
              <a:t>&amp;</a:t>
            </a:r>
            <a:r>
              <a:rPr lang="en-US" sz="2000" dirty="0"/>
              <a:t> </a:t>
            </a:r>
            <a:r>
              <a:rPr lang="en-US" sz="2000" dirty="0" smtClean="0"/>
              <a:t>curation </a:t>
            </a:r>
            <a:r>
              <a:rPr lang="en-US" sz="2000" dirty="0" smtClean="0"/>
              <a:t>(Todd)</a:t>
            </a:r>
            <a:endParaRPr lang="en-US" sz="2000" dirty="0" smtClean="0"/>
          </a:p>
          <a:p>
            <a:pPr marL="514350" indent="-514350">
              <a:buFont typeface="+mj-lt"/>
              <a:buAutoNum type="arabicPeriod" startAt="2"/>
            </a:pPr>
            <a:r>
              <a:rPr lang="en-US" sz="2000" b="1" dirty="0" smtClean="0">
                <a:solidFill>
                  <a:srgbClr val="FF0000"/>
                </a:solidFill>
              </a:rPr>
              <a:t>Concern </a:t>
            </a:r>
            <a:r>
              <a:rPr lang="en-US" sz="2000" b="1" dirty="0" smtClean="0">
                <a:solidFill>
                  <a:srgbClr val="FF0000"/>
                </a:solidFill>
              </a:rPr>
              <a:t>over </a:t>
            </a:r>
            <a:r>
              <a:rPr lang="en-US" sz="2000" b="1" dirty="0">
                <a:solidFill>
                  <a:srgbClr val="FF0000"/>
                </a:solidFill>
              </a:rPr>
              <a:t>ontology term brokering with the </a:t>
            </a:r>
            <a:r>
              <a:rPr lang="en-US" sz="2000" b="1" dirty="0" smtClean="0">
                <a:solidFill>
                  <a:srgbClr val="FF0000"/>
                </a:solidFill>
              </a:rPr>
              <a:t>NCBO </a:t>
            </a:r>
            <a:r>
              <a:rPr lang="en-US" sz="1800" b="1" dirty="0" smtClean="0">
                <a:solidFill>
                  <a:srgbClr val="FF0000"/>
                </a:solidFill>
              </a:rPr>
              <a:t>tools</a:t>
            </a:r>
            <a:r>
              <a:rPr lang="en-US" sz="2000" b="1" dirty="0" smtClean="0">
                <a:solidFill>
                  <a:srgbClr val="FF0000"/>
                </a:solidFill>
              </a:rPr>
              <a:t> (</a:t>
            </a:r>
            <a:r>
              <a:rPr lang="en-US" sz="2000" b="1" dirty="0" smtClean="0">
                <a:solidFill>
                  <a:srgbClr val="FF0000"/>
                </a:solidFill>
              </a:rPr>
              <a:t>Jim</a:t>
            </a:r>
            <a:r>
              <a:rPr lang="en-US" sz="2000" b="1" dirty="0" smtClean="0">
                <a:solidFill>
                  <a:srgbClr val="FF0000"/>
                </a:solidFill>
              </a:rPr>
              <a:t>)</a:t>
            </a:r>
          </a:p>
          <a:p>
            <a:pPr marL="514350" indent="-514350">
              <a:buFont typeface="+mj-lt"/>
              <a:buAutoNum type="arabicPeriod" startAt="2"/>
            </a:pPr>
            <a:r>
              <a:rPr lang="en-US" sz="2000" dirty="0" smtClean="0"/>
              <a:t>Improvement </a:t>
            </a:r>
            <a:r>
              <a:rPr lang="en-US" sz="2000" dirty="0"/>
              <a:t>in the granularity of phenotype </a:t>
            </a:r>
            <a:r>
              <a:rPr lang="en-US" sz="2000" dirty="0" smtClean="0"/>
              <a:t>descriptions, PATO (Alex)</a:t>
            </a:r>
          </a:p>
        </p:txBody>
      </p:sp>
      <p:sp>
        <p:nvSpPr>
          <p:cNvPr id="4" name="Slide Number Placeholder 3"/>
          <p:cNvSpPr>
            <a:spLocks noGrp="1"/>
          </p:cNvSpPr>
          <p:nvPr>
            <p:ph type="sldNum" sz="quarter" idx="12"/>
          </p:nvPr>
        </p:nvSpPr>
        <p:spPr/>
        <p:txBody>
          <a:bodyPr/>
          <a:lstStyle/>
          <a:p>
            <a:fld id="{0815CF5F-73C0-F44B-B50E-84BD08E412F6}" type="slidenum">
              <a:rPr lang="en-US" smtClean="0"/>
              <a:pPr/>
              <a:t>6</a:t>
            </a:fld>
            <a:endParaRPr lang="en-US"/>
          </a:p>
        </p:txBody>
      </p:sp>
      <p:pic>
        <p:nvPicPr>
          <p:cNvPr id="5" name="Content Placeholder 7" descr="Phenoscape_Logo.jpg"/>
          <p:cNvPicPr>
            <a:picLocks/>
          </p:cNvPicPr>
          <p:nvPr/>
        </p:nvPicPr>
        <p:blipFill rotWithShape="1">
          <a:blip r:embed="rId3"/>
          <a:srcRect t="-38657" b="36581"/>
          <a:stretch/>
        </p:blipFill>
        <p:spPr bwMode="auto">
          <a:xfrm>
            <a:off x="2803922" y="-17271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0307651"/>
      </p:ext>
    </p:extLst>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16114" y="333291"/>
            <a:ext cx="8229600" cy="885999"/>
          </a:xfrm>
        </p:spPr>
        <p:txBody>
          <a:bodyPr/>
          <a:lstStyle/>
          <a:p>
            <a:r>
              <a:rPr lang="en-US" dirty="0" smtClean="0"/>
              <a:t>6. Outreach</a:t>
            </a:r>
            <a:endParaRPr lang="en-US" dirty="0"/>
          </a:p>
        </p:txBody>
      </p:sp>
      <p:sp>
        <p:nvSpPr>
          <p:cNvPr id="3" name="Content Placeholder 2"/>
          <p:cNvSpPr>
            <a:spLocks noGrp="1"/>
          </p:cNvSpPr>
          <p:nvPr>
            <p:ph idx="1"/>
          </p:nvPr>
        </p:nvSpPr>
        <p:spPr>
          <a:xfrm>
            <a:off x="1955081" y="1361967"/>
            <a:ext cx="6576333" cy="4525963"/>
          </a:xfrm>
        </p:spPr>
        <p:txBody>
          <a:bodyPr/>
          <a:lstStyle/>
          <a:p>
            <a:r>
              <a:rPr lang="en-US" dirty="0" smtClean="0">
                <a:solidFill>
                  <a:srgbClr val="7F7F7F"/>
                </a:solidFill>
              </a:rPr>
              <a:t>Participants</a:t>
            </a:r>
            <a:r>
              <a:rPr lang="en-US" dirty="0" smtClean="0"/>
              <a:t>: </a:t>
            </a:r>
            <a:r>
              <a:rPr lang="en-US" sz="3200" b="1" dirty="0" err="1" smtClean="0"/>
              <a:t>Nizar</a:t>
            </a:r>
            <a:r>
              <a:rPr lang="en-US" sz="3200" dirty="0" smtClean="0"/>
              <a:t>, Paul, </a:t>
            </a:r>
            <a:r>
              <a:rPr lang="en-US" sz="3200" b="1" dirty="0" smtClean="0"/>
              <a:t>Paula</a:t>
            </a:r>
            <a:endParaRPr lang="en-US" sz="3200" b="1" dirty="0"/>
          </a:p>
        </p:txBody>
      </p:sp>
      <p:sp>
        <p:nvSpPr>
          <p:cNvPr id="4" name="Slide Number Placeholder 3"/>
          <p:cNvSpPr>
            <a:spLocks noGrp="1"/>
          </p:cNvSpPr>
          <p:nvPr>
            <p:ph type="sldNum" sz="quarter" idx="12"/>
          </p:nvPr>
        </p:nvSpPr>
        <p:spPr/>
        <p:txBody>
          <a:bodyPr/>
          <a:lstStyle/>
          <a:p>
            <a:fld id="{0FB56013-B943-42BA-886F-6F9D4EB85E9D}" type="slidenum">
              <a:rPr lang="en-US" smtClean="0"/>
              <a:pPr/>
              <a:t>60</a:t>
            </a:fld>
            <a:endParaRPr lang="en-US"/>
          </a:p>
        </p:txBody>
      </p:sp>
      <p:pic>
        <p:nvPicPr>
          <p:cNvPr id="5" name="Content Placeholder 4" descr="CIMG1019.jpe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t="13336" b="13336"/>
          <a:stretch>
            <a:fillRect/>
          </a:stretch>
        </p:blipFill>
        <p:spPr>
          <a:xfrm>
            <a:off x="976615" y="2366906"/>
            <a:ext cx="7254043" cy="3989444"/>
          </a:xfrm>
          <a:prstGeom prst="rect">
            <a:avLst/>
          </a:prstGeom>
        </p:spPr>
      </p:pic>
      <p:sp>
        <p:nvSpPr>
          <p:cNvPr id="6" name="TextBox 5"/>
          <p:cNvSpPr txBox="1"/>
          <p:nvPr/>
        </p:nvSpPr>
        <p:spPr>
          <a:xfrm>
            <a:off x="976615" y="6356516"/>
            <a:ext cx="4079061" cy="369332"/>
          </a:xfrm>
          <a:prstGeom prst="rect">
            <a:avLst/>
          </a:prstGeom>
          <a:noFill/>
        </p:spPr>
        <p:txBody>
          <a:bodyPr wrap="none" rtlCol="0">
            <a:spAutoFit/>
          </a:bodyPr>
          <a:lstStyle/>
          <a:p>
            <a:r>
              <a:rPr lang="en-US" dirty="0" smtClean="0"/>
              <a:t>Junior </a:t>
            </a:r>
            <a:r>
              <a:rPr lang="en-US" dirty="0" err="1" smtClean="0"/>
              <a:t>Biocurator</a:t>
            </a:r>
            <a:r>
              <a:rPr lang="en-US" dirty="0"/>
              <a:t> </a:t>
            </a:r>
            <a:r>
              <a:rPr lang="en-US" dirty="0" smtClean="0"/>
              <a:t>program, Summer 2012</a:t>
            </a:r>
            <a:endParaRPr lang="en-US" dirty="0"/>
          </a:p>
        </p:txBody>
      </p:sp>
      <p:pic>
        <p:nvPicPr>
          <p:cNvPr id="7" name="Picture 6"/>
          <p:cNvPicPr>
            <a:picLocks noChangeAspect="1"/>
          </p:cNvPicPr>
          <p:nvPr/>
        </p:nvPicPr>
        <p:blipFill>
          <a:blip r:embed="rId3"/>
          <a:stretch>
            <a:fillRect/>
          </a:stretch>
        </p:blipFill>
        <p:spPr>
          <a:xfrm>
            <a:off x="97584" y="59478"/>
            <a:ext cx="2146340" cy="547626"/>
          </a:xfrm>
          <a:prstGeom prst="rect">
            <a:avLst/>
          </a:prstGeom>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116536485"/>
      </p:ext>
    </p:extLst>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Junior </a:t>
            </a:r>
            <a:r>
              <a:rPr lang="en-US" dirty="0" err="1" smtClean="0"/>
              <a:t>Biocurator</a:t>
            </a:r>
            <a:r>
              <a:rPr lang="en-US" dirty="0" smtClean="0"/>
              <a:t> Program</a:t>
            </a:r>
            <a:endParaRPr lang="en-US" dirty="0"/>
          </a:p>
        </p:txBody>
      </p:sp>
      <p:sp>
        <p:nvSpPr>
          <p:cNvPr id="3" name="Content Placeholder 2"/>
          <p:cNvSpPr>
            <a:spLocks noGrp="1"/>
          </p:cNvSpPr>
          <p:nvPr>
            <p:ph idx="1"/>
          </p:nvPr>
        </p:nvSpPr>
        <p:spPr>
          <a:xfrm>
            <a:off x="457200" y="1600200"/>
            <a:ext cx="8553256" cy="5257800"/>
          </a:xfrm>
        </p:spPr>
        <p:txBody>
          <a:bodyPr>
            <a:normAutofit/>
          </a:bodyPr>
          <a:lstStyle/>
          <a:p>
            <a:r>
              <a:rPr lang="en-US" sz="2800" dirty="0"/>
              <a:t>6 week program at the University of Chicago</a:t>
            </a:r>
            <a:r>
              <a:rPr lang="en-US" sz="2800" dirty="0" smtClean="0"/>
              <a:t>, in </a:t>
            </a:r>
            <a:r>
              <a:rPr lang="en-US" sz="2800" dirty="0"/>
              <a:t>collaboration with Project </a:t>
            </a:r>
            <a:r>
              <a:rPr lang="en-US" sz="2800" dirty="0" smtClean="0"/>
              <a:t>Exploration (</a:t>
            </a:r>
            <a:r>
              <a:rPr lang="en-US" sz="2800" dirty="0" err="1" smtClean="0"/>
              <a:t>Sereno</a:t>
            </a:r>
            <a:r>
              <a:rPr lang="en-US" sz="2800" dirty="0" smtClean="0"/>
              <a:t>, Ibrahim)</a:t>
            </a:r>
          </a:p>
          <a:p>
            <a:pPr lvl="1"/>
            <a:r>
              <a:rPr lang="en-US" sz="2400" dirty="0" smtClean="0"/>
              <a:t>5 students</a:t>
            </a:r>
          </a:p>
          <a:p>
            <a:pPr lvl="1"/>
            <a:r>
              <a:rPr lang="en-US" sz="2400" dirty="0" smtClean="0"/>
              <a:t>Phase </a:t>
            </a:r>
            <a:r>
              <a:rPr lang="en-US" sz="2400" dirty="0"/>
              <a:t>1: Introduction to Morphological </a:t>
            </a:r>
            <a:r>
              <a:rPr lang="en-US" sz="2400" dirty="0" err="1" smtClean="0"/>
              <a:t>Biocuration</a:t>
            </a:r>
            <a:endParaRPr lang="en-US" sz="2400" dirty="0" smtClean="0"/>
          </a:p>
          <a:p>
            <a:pPr lvl="2"/>
            <a:r>
              <a:rPr lang="en-US" sz="2000" dirty="0" smtClean="0"/>
              <a:t> </a:t>
            </a:r>
            <a:r>
              <a:rPr lang="en-US" sz="2000" dirty="0"/>
              <a:t>2 weeks</a:t>
            </a:r>
          </a:p>
          <a:p>
            <a:pPr lvl="1"/>
            <a:r>
              <a:rPr lang="en-US" sz="2400" dirty="0" smtClean="0"/>
              <a:t>Phase </a:t>
            </a:r>
            <a:r>
              <a:rPr lang="en-US" sz="2400" dirty="0"/>
              <a:t>2: </a:t>
            </a:r>
            <a:r>
              <a:rPr lang="en-US" sz="2400" dirty="0" err="1"/>
              <a:t>Biocuration</a:t>
            </a:r>
            <a:r>
              <a:rPr lang="en-US" sz="2400" dirty="0"/>
              <a:t> Imaging (Photography) </a:t>
            </a:r>
            <a:endParaRPr lang="en-US" sz="2400" dirty="0" smtClean="0"/>
          </a:p>
          <a:p>
            <a:pPr lvl="2"/>
            <a:r>
              <a:rPr lang="en-US" sz="2000" dirty="0" smtClean="0"/>
              <a:t>3 </a:t>
            </a:r>
            <a:r>
              <a:rPr lang="en-US" sz="2000" dirty="0"/>
              <a:t>weeks</a:t>
            </a:r>
          </a:p>
          <a:p>
            <a:pPr lvl="1"/>
            <a:r>
              <a:rPr lang="en-US" sz="2400" dirty="0" smtClean="0"/>
              <a:t>Phase </a:t>
            </a:r>
            <a:r>
              <a:rPr lang="en-US" sz="2400" dirty="0"/>
              <a:t>3: </a:t>
            </a:r>
            <a:r>
              <a:rPr lang="en-US" sz="2400" dirty="0" err="1"/>
              <a:t>Biocuration</a:t>
            </a:r>
            <a:r>
              <a:rPr lang="en-US" sz="2400" dirty="0"/>
              <a:t> Imaging (Scanning) </a:t>
            </a:r>
            <a:endParaRPr lang="en-US" sz="2400" dirty="0" smtClean="0"/>
          </a:p>
          <a:p>
            <a:pPr lvl="2"/>
            <a:r>
              <a:rPr lang="en-US" sz="2000" dirty="0" smtClean="0"/>
              <a:t>1 week</a:t>
            </a:r>
          </a:p>
          <a:p>
            <a:r>
              <a:rPr lang="en-US" sz="2800" dirty="0" smtClean="0"/>
              <a:t>Images</a:t>
            </a:r>
            <a:r>
              <a:rPr lang="en-US" sz="2800" dirty="0" smtClean="0"/>
              <a:t> to be used </a:t>
            </a:r>
            <a:r>
              <a:rPr lang="en-US" sz="2800" dirty="0" smtClean="0"/>
              <a:t>in Phenoscape anatomy ontology</a:t>
            </a: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0FB56013-B943-42BA-886F-6F9D4EB85E9D}" type="slidenum">
              <a:rPr lang="en-US" smtClean="0">
                <a:solidFill>
                  <a:schemeClr val="tx1"/>
                </a:solidFill>
              </a:rPr>
              <a:pPr/>
              <a:t>61</a:t>
            </a:fld>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8886449"/>
      </p:ext>
    </p:extLst>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SURE </a:t>
            </a:r>
            <a:r>
              <a:rPr lang="en-US" dirty="0" smtClean="0"/>
              <a:t>Program</a:t>
            </a:r>
            <a:endParaRPr lang="en-US" dirty="0"/>
          </a:p>
        </p:txBody>
      </p:sp>
      <p:sp>
        <p:nvSpPr>
          <p:cNvPr id="3" name="Content Placeholder 2"/>
          <p:cNvSpPr>
            <a:spLocks noGrp="1"/>
          </p:cNvSpPr>
          <p:nvPr>
            <p:ph idx="1"/>
          </p:nvPr>
        </p:nvSpPr>
        <p:spPr>
          <a:xfrm>
            <a:off x="457200" y="1417638"/>
            <a:ext cx="8553256" cy="5102824"/>
          </a:xfrm>
        </p:spPr>
        <p:txBody>
          <a:bodyPr>
            <a:normAutofit/>
          </a:bodyPr>
          <a:lstStyle/>
          <a:p>
            <a:r>
              <a:rPr lang="en-US" sz="2400" dirty="0" smtClean="0"/>
              <a:t>10 </a:t>
            </a:r>
            <a:r>
              <a:rPr lang="en-US" sz="2400" dirty="0"/>
              <a:t>week </a:t>
            </a:r>
            <a:r>
              <a:rPr lang="en-US" sz="2400" dirty="0" smtClean="0"/>
              <a:t>student internship program for American Indian undergraduate students at </a:t>
            </a:r>
            <a:r>
              <a:rPr lang="en-US" sz="2400" dirty="0"/>
              <a:t>the University of </a:t>
            </a:r>
            <a:r>
              <a:rPr lang="en-US" sz="2400" dirty="0" smtClean="0"/>
              <a:t>South Dakota (Mabee)</a:t>
            </a:r>
          </a:p>
          <a:p>
            <a:pPr lvl="1"/>
            <a:r>
              <a:rPr lang="en-US" sz="2000" dirty="0" smtClean="0"/>
              <a:t>2 students</a:t>
            </a:r>
          </a:p>
          <a:p>
            <a:pPr lvl="1"/>
            <a:r>
              <a:rPr lang="en-US" sz="2000" dirty="0" smtClean="0"/>
              <a:t>Anatomy, whole mount preparation, dissection (fishes)</a:t>
            </a:r>
          </a:p>
          <a:p>
            <a:pPr lvl="1"/>
            <a:r>
              <a:rPr lang="en-US" sz="2000" dirty="0" smtClean="0"/>
              <a:t>Data entry (</a:t>
            </a:r>
            <a:r>
              <a:rPr lang="en-US" sz="2000" dirty="0" err="1" smtClean="0"/>
              <a:t>Phenex</a:t>
            </a:r>
            <a:r>
              <a:rPr lang="en-US" sz="2000" dirty="0" smtClean="0"/>
              <a:t>), databases (Phenoscape KB; OMIM), literature reviews</a:t>
            </a:r>
          </a:p>
          <a:p>
            <a:pPr lvl="1"/>
            <a:r>
              <a:rPr lang="en-US" sz="2000" dirty="0" smtClean="0"/>
              <a:t>Weekly lectures on fin/limb development, genes</a:t>
            </a:r>
          </a:p>
          <a:p>
            <a:pPr lvl="1"/>
            <a:r>
              <a:rPr lang="en-US" sz="2000" dirty="0" smtClean="0"/>
              <a:t>Human limb phenotype related to fin phenotypes</a:t>
            </a:r>
          </a:p>
          <a:p>
            <a:pPr lvl="1"/>
            <a:r>
              <a:rPr lang="en-US" sz="2000" dirty="0" smtClean="0"/>
              <a:t>Poster presentations</a:t>
            </a:r>
          </a:p>
          <a:p>
            <a:r>
              <a:rPr lang="en-US" sz="2400" dirty="0" smtClean="0"/>
              <a:t>Paired fin loss data available in Phenoscape KB</a:t>
            </a:r>
          </a:p>
          <a:p>
            <a:endParaRPr lang="en-US" sz="2400" dirty="0" smtClean="0"/>
          </a:p>
          <a:p>
            <a:pPr lvl="1"/>
            <a:endParaRPr lang="en-US" sz="2000" dirty="0" smtClean="0"/>
          </a:p>
          <a:p>
            <a:pPr lvl="1"/>
            <a:endParaRPr lang="en-US" sz="2000" dirty="0" smtClean="0"/>
          </a:p>
          <a:p>
            <a:endParaRPr lang="en-US" sz="2400" dirty="0"/>
          </a:p>
          <a:p>
            <a:endParaRPr lang="en-US" sz="2400" dirty="0"/>
          </a:p>
        </p:txBody>
      </p:sp>
      <p:sp>
        <p:nvSpPr>
          <p:cNvPr id="4" name="Slide Number Placeholder 3"/>
          <p:cNvSpPr>
            <a:spLocks noGrp="1"/>
          </p:cNvSpPr>
          <p:nvPr>
            <p:ph type="sldNum" sz="quarter" idx="12"/>
          </p:nvPr>
        </p:nvSpPr>
        <p:spPr/>
        <p:txBody>
          <a:bodyPr/>
          <a:lstStyle/>
          <a:p>
            <a:fld id="{0FB56013-B943-42BA-886F-6F9D4EB85E9D}" type="slidenum">
              <a:rPr lang="en-US" smtClean="0">
                <a:solidFill>
                  <a:schemeClr val="tx1"/>
                </a:solidFill>
              </a:rPr>
              <a:pPr/>
              <a:t>62</a:t>
            </a:fld>
            <a:endParaRPr lang="en-US">
              <a:solidFill>
                <a:schemeClr val="tx1"/>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264871229"/>
      </p:ext>
    </p:extLst>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0893" y="195362"/>
            <a:ext cx="6973418" cy="5242198"/>
          </a:xfrm>
          <a:prstGeom prst="rect">
            <a:avLst/>
          </a:prstGeom>
        </p:spPr>
      </p:pic>
      <p:pic>
        <p:nvPicPr>
          <p:cNvPr id="4" name="Content Placeholder 3"/>
          <p:cNvPicPr>
            <a:picLocks noGrp="1" noChangeAspect="1"/>
          </p:cNvPicPr>
          <p:nvPr>
            <p:ph idx="1"/>
          </p:nvPr>
        </p:nvPicPr>
        <p:blipFill rotWithShape="1">
          <a:blip r:embed="rId3"/>
          <a:srcRect l="-1271" r="-1872"/>
          <a:stretch/>
        </p:blipFill>
        <p:spPr>
          <a:xfrm>
            <a:off x="2132854" y="1341984"/>
            <a:ext cx="6895854" cy="5044588"/>
          </a:xfrm>
        </p:spPr>
      </p:pic>
      <p:sp>
        <p:nvSpPr>
          <p:cNvPr id="2" name="Slide Number Placeholder 1"/>
          <p:cNvSpPr>
            <a:spLocks noGrp="1"/>
          </p:cNvSpPr>
          <p:nvPr>
            <p:ph type="sldNum" sz="quarter" idx="12"/>
          </p:nvPr>
        </p:nvSpPr>
        <p:spPr/>
        <p:txBody>
          <a:bodyPr/>
          <a:lstStyle/>
          <a:p>
            <a:fld id="{0FB56013-B943-42BA-886F-6F9D4EB85E9D}" type="slidenum">
              <a:rPr lang="en-US" smtClean="0"/>
              <a:pPr/>
              <a:t>63</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4203689362"/>
      </p:ext>
    </p:extLst>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457200" y="717823"/>
            <a:ext cx="8229600" cy="1143000"/>
          </a:xfrm>
          <a:ln/>
        </p:spPr>
        <p:txBody>
          <a:bodyPr>
            <a:normAutofit fontScale="90000"/>
          </a:bodyPr>
          <a:lstStyle/>
          <a:p>
            <a:r>
              <a:rPr lang="en-US" sz="4800" dirty="0" smtClean="0"/>
              <a:t>7. Knowledgebase </a:t>
            </a:r>
            <a:r>
              <a:rPr lang="en-US" sz="4800" dirty="0"/>
              <a:t>reasoning &amp; development</a:t>
            </a:r>
          </a:p>
        </p:txBody>
      </p:sp>
      <p:sp>
        <p:nvSpPr>
          <p:cNvPr id="15362" name="Rectangle 2"/>
          <p:cNvSpPr>
            <a:spLocks noGrp="1" noChangeArrowheads="1"/>
          </p:cNvSpPr>
          <p:nvPr>
            <p:ph type="body" idx="1"/>
          </p:nvPr>
        </p:nvSpPr>
        <p:spPr>
          <a:xfrm>
            <a:off x="587451" y="2470086"/>
            <a:ext cx="8229600" cy="2981566"/>
          </a:xfrm>
          <a:ln/>
        </p:spPr>
        <p:txBody>
          <a:bodyPr>
            <a:normAutofit fontScale="92500" lnSpcReduction="10000"/>
          </a:bodyPr>
          <a:lstStyle/>
          <a:p>
            <a:pPr marL="625056"/>
            <a:r>
              <a:rPr lang="en-US" sz="2800" dirty="0" smtClean="0"/>
              <a:t>Participants: </a:t>
            </a:r>
            <a:r>
              <a:rPr lang="en-US" sz="2800" b="1" dirty="0" smtClean="0"/>
              <a:t>Jim</a:t>
            </a:r>
            <a:r>
              <a:rPr lang="en-US" sz="2800" dirty="0" smtClean="0"/>
              <a:t>, Chris, Hilmar</a:t>
            </a:r>
          </a:p>
          <a:p>
            <a:pPr marL="625056"/>
            <a:r>
              <a:rPr lang="en-US" sz="2800" dirty="0" smtClean="0"/>
              <a:t>Goal</a:t>
            </a:r>
            <a:r>
              <a:rPr lang="en-US" sz="2800" dirty="0"/>
              <a:t>:</a:t>
            </a:r>
            <a:r>
              <a:rPr lang="en-US" sz="2800" dirty="0" smtClean="0"/>
              <a:t> </a:t>
            </a:r>
          </a:p>
          <a:p>
            <a:pPr marL="1025106" lvl="1"/>
            <a:r>
              <a:rPr lang="en-US" sz="2400" dirty="0" smtClean="0"/>
              <a:t>Integrate </a:t>
            </a:r>
            <a:r>
              <a:rPr lang="en-US" sz="2400" dirty="0"/>
              <a:t>the ontologies, homology assertions, EQ phenotype annotations, model organism genes and phenotypes, wild-type gene expression, and semantic search tool into a knowledgebase (KB).</a:t>
            </a:r>
            <a:r>
              <a:rPr lang="en-US" sz="2400" dirty="0" smtClean="0"/>
              <a:t> </a:t>
            </a:r>
          </a:p>
          <a:p>
            <a:pPr marL="1025106" lvl="1"/>
            <a:r>
              <a:rPr lang="en-US" sz="2400" dirty="0" smtClean="0"/>
              <a:t>The </a:t>
            </a:r>
            <a:r>
              <a:rPr lang="en-US" sz="2400" dirty="0"/>
              <a:t>KB will enable discovery through multiple machine and human interfaces.</a:t>
            </a:r>
          </a:p>
        </p:txBody>
      </p:sp>
      <p:sp>
        <p:nvSpPr>
          <p:cNvPr id="2" name="Slide Number Placeholder 1"/>
          <p:cNvSpPr>
            <a:spLocks noGrp="1"/>
          </p:cNvSpPr>
          <p:nvPr>
            <p:ph type="sldNum" sz="quarter" idx="12"/>
          </p:nvPr>
        </p:nvSpPr>
        <p:spPr/>
        <p:txBody>
          <a:bodyPr/>
          <a:lstStyle/>
          <a:p>
            <a:fld id="{9953515C-C93F-5949-8B05-7118556C9C30}" type="slidenum">
              <a:rPr lang="en-US" smtClean="0"/>
              <a:pPr/>
              <a:t>64</a:t>
            </a:fld>
            <a:endParaRPr lang="en-US"/>
          </a:p>
        </p:txBody>
      </p:sp>
      <p:pic>
        <p:nvPicPr>
          <p:cNvPr id="6" name="Picture 5"/>
          <p:cNvPicPr>
            <a:picLocks noChangeAspect="1"/>
          </p:cNvPicPr>
          <p:nvPr/>
        </p:nvPicPr>
        <p:blipFill>
          <a:blip r:embed="rId2"/>
          <a:stretch>
            <a:fillRect/>
          </a:stretch>
        </p:blipFill>
        <p:spPr>
          <a:xfrm>
            <a:off x="97584" y="59478"/>
            <a:ext cx="2146340" cy="547626"/>
          </a:xfrm>
          <a:prstGeom prst="rect">
            <a:avLst/>
          </a:prstGeom>
        </p:spPr>
      </p:pic>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1026914" y="214312"/>
            <a:ext cx="7081242" cy="1214438"/>
          </a:xfrm>
          <a:ln/>
        </p:spPr>
        <p:txBody>
          <a:bodyPr>
            <a:normAutofit/>
          </a:bodyPr>
          <a:lstStyle/>
          <a:p>
            <a:r>
              <a:rPr lang="en-US" sz="5300" dirty="0" err="1" smtClean="0">
                <a:solidFill>
                  <a:schemeClr val="tx2"/>
                </a:solidFill>
              </a:rPr>
              <a:t>kb.phenoscape.org</a:t>
            </a:r>
            <a:endParaRPr lang="en-US" sz="5300" dirty="0">
              <a:solidFill>
                <a:schemeClr val="tx2"/>
              </a:solidFill>
            </a:endParaRPr>
          </a:p>
        </p:txBody>
      </p:sp>
      <p:sp>
        <p:nvSpPr>
          <p:cNvPr id="16386" name="Rectangle 2"/>
          <p:cNvSpPr>
            <a:spLocks noGrp="1" noChangeArrowheads="1"/>
          </p:cNvSpPr>
          <p:nvPr>
            <p:ph type="body" idx="1"/>
          </p:nvPr>
        </p:nvSpPr>
        <p:spPr>
          <a:xfrm>
            <a:off x="759024" y="1557739"/>
            <a:ext cx="7625953" cy="5384602"/>
          </a:xfrm>
          <a:ln/>
        </p:spPr>
        <p:txBody>
          <a:bodyPr>
            <a:normAutofit/>
          </a:bodyPr>
          <a:lstStyle/>
          <a:p>
            <a:pPr marL="625056"/>
            <a:r>
              <a:rPr lang="en-US" sz="2800" dirty="0"/>
              <a:t>Current </a:t>
            </a:r>
            <a:r>
              <a:rPr lang="ja-JP" altLang="en-US" sz="2800" dirty="0">
                <a:latin typeface="Arial"/>
              </a:rPr>
              <a:t>“</a:t>
            </a:r>
            <a:r>
              <a:rPr lang="en-US" sz="2800" dirty="0"/>
              <a:t>production</a:t>
            </a:r>
            <a:r>
              <a:rPr lang="ja-JP" altLang="en-US" sz="2800" dirty="0">
                <a:latin typeface="Arial"/>
              </a:rPr>
              <a:t>”</a:t>
            </a:r>
            <a:r>
              <a:rPr lang="en-US" sz="2800" dirty="0"/>
              <a:t> system</a:t>
            </a:r>
          </a:p>
          <a:p>
            <a:pPr marL="937584" lvl="1"/>
            <a:r>
              <a:rPr lang="en-US" sz="2400" dirty="0"/>
              <a:t>OBD relational database</a:t>
            </a:r>
          </a:p>
          <a:p>
            <a:pPr marL="937584" lvl="1"/>
            <a:r>
              <a:rPr lang="en-US" sz="2400" dirty="0"/>
              <a:t>Java-based web services application: JSON data</a:t>
            </a:r>
          </a:p>
          <a:p>
            <a:pPr marL="937584" lvl="1"/>
            <a:r>
              <a:rPr lang="en-US" sz="2400" dirty="0"/>
              <a:t>Web interface: Ruby on Rails</a:t>
            </a:r>
          </a:p>
          <a:p>
            <a:pPr marL="625056"/>
            <a:r>
              <a:rPr lang="en-US" sz="2800" dirty="0"/>
              <a:t>Interface subjected to several rounds of user testing</a:t>
            </a:r>
          </a:p>
          <a:p>
            <a:pPr marL="625056"/>
            <a:r>
              <a:rPr lang="en-US" sz="2800" dirty="0"/>
              <a:t>Reasoning process: Perl/SQL materialization of inferred statements</a:t>
            </a:r>
          </a:p>
          <a:p>
            <a:pPr marL="937584" lvl="1"/>
            <a:r>
              <a:rPr lang="en-US" sz="2400" dirty="0"/>
              <a:t>Limitations on semantics, scalability</a:t>
            </a:r>
          </a:p>
        </p:txBody>
      </p:sp>
      <p:sp>
        <p:nvSpPr>
          <p:cNvPr id="2" name="Slide Number Placeholder 1"/>
          <p:cNvSpPr>
            <a:spLocks noGrp="1"/>
          </p:cNvSpPr>
          <p:nvPr>
            <p:ph type="sldNum" sz="quarter" idx="12"/>
          </p:nvPr>
        </p:nvSpPr>
        <p:spPr/>
        <p:txBody>
          <a:bodyPr/>
          <a:lstStyle/>
          <a:p>
            <a:fld id="{9953515C-C93F-5949-8B05-7118556C9C30}" type="slidenum">
              <a:rPr lang="en-US" smtClean="0"/>
              <a:pPr/>
              <a:t>65</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7409"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41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16149" y="103808"/>
            <a:ext cx="7902773" cy="6638106"/>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66</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54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16149" y="107157"/>
            <a:ext cx="7902773" cy="663699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67</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59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16149" y="107157"/>
            <a:ext cx="7902773" cy="663699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68</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39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616149" y="221010"/>
            <a:ext cx="7902773" cy="6636990"/>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69</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 Project updates</a:t>
            </a:r>
            <a:endParaRPr lang="en-US" dirty="0"/>
          </a:p>
        </p:txBody>
      </p:sp>
      <p:sp>
        <p:nvSpPr>
          <p:cNvPr id="3" name="Content Placeholder 2"/>
          <p:cNvSpPr>
            <a:spLocks noGrp="1"/>
          </p:cNvSpPr>
          <p:nvPr>
            <p:ph idx="1"/>
          </p:nvPr>
        </p:nvSpPr>
        <p:spPr>
          <a:xfrm>
            <a:off x="152400" y="1600200"/>
            <a:ext cx="8991600" cy="4525963"/>
          </a:xfrm>
        </p:spPr>
        <p:txBody>
          <a:bodyPr>
            <a:normAutofit/>
          </a:bodyPr>
          <a:lstStyle/>
          <a:p>
            <a:pPr marL="514350" indent="-514350">
              <a:buFont typeface="+mj-lt"/>
              <a:buAutoNum type="arabicPeriod"/>
            </a:pPr>
            <a:r>
              <a:rPr lang="en-US" sz="2800" dirty="0" err="1" smtClean="0"/>
              <a:t>Curation</a:t>
            </a:r>
            <a:r>
              <a:rPr lang="en-US" sz="2800" dirty="0" smtClean="0"/>
              <a:t> </a:t>
            </a:r>
            <a:r>
              <a:rPr lang="en-US" sz="2800" dirty="0"/>
              <a:t>workflow (Hong Cui, Jim </a:t>
            </a:r>
            <a:r>
              <a:rPr lang="en-US" sz="2800" dirty="0" err="1"/>
              <a:t>Balhoff</a:t>
            </a:r>
            <a:r>
              <a:rPr lang="en-US" sz="2800" dirty="0"/>
              <a:t>)</a:t>
            </a:r>
          </a:p>
          <a:p>
            <a:pPr marL="514350" indent="-514350">
              <a:buFont typeface="+mj-lt"/>
              <a:buAutoNum type="arabicPeriod"/>
            </a:pPr>
            <a:r>
              <a:rPr lang="en-US" sz="2800" dirty="0"/>
              <a:t>Ontology development (Melissa </a:t>
            </a:r>
            <a:r>
              <a:rPr lang="en-US" sz="2800" dirty="0" err="1"/>
              <a:t>Haendel</a:t>
            </a:r>
            <a:r>
              <a:rPr lang="en-US" sz="2800" dirty="0"/>
              <a:t>, </a:t>
            </a:r>
            <a:r>
              <a:rPr lang="en-US" sz="2800" dirty="0" smtClean="0"/>
              <a:t>Peter </a:t>
            </a:r>
            <a:r>
              <a:rPr lang="en-US" sz="2800" dirty="0" err="1" smtClean="0"/>
              <a:t>Midford</a:t>
            </a:r>
            <a:r>
              <a:rPr lang="en-US" sz="2800" dirty="0"/>
              <a:t>)</a:t>
            </a:r>
          </a:p>
          <a:p>
            <a:pPr marL="514350" indent="-514350">
              <a:buFont typeface="+mj-lt"/>
              <a:buAutoNum type="arabicPeriod"/>
            </a:pPr>
            <a:r>
              <a:rPr lang="en-US" sz="2800" dirty="0"/>
              <a:t>Phenotype </a:t>
            </a:r>
            <a:r>
              <a:rPr lang="en-US" sz="2800" dirty="0" err="1"/>
              <a:t>curation</a:t>
            </a:r>
            <a:r>
              <a:rPr lang="en-US" sz="2800" dirty="0"/>
              <a:t> (Alex </a:t>
            </a:r>
            <a:r>
              <a:rPr lang="en-US" sz="2800" dirty="0" err="1"/>
              <a:t>Dececchi</a:t>
            </a:r>
            <a:r>
              <a:rPr lang="en-US" sz="2800" dirty="0"/>
              <a:t>, </a:t>
            </a:r>
            <a:r>
              <a:rPr lang="en-US" sz="2800" dirty="0" smtClean="0"/>
              <a:t>Monte </a:t>
            </a:r>
            <a:r>
              <a:rPr lang="en-US" sz="2800" dirty="0" err="1" smtClean="0"/>
              <a:t>Westerfield</a:t>
            </a:r>
            <a:r>
              <a:rPr lang="en-US" sz="2800" dirty="0"/>
              <a:t>)</a:t>
            </a:r>
          </a:p>
          <a:p>
            <a:pPr marL="514350" indent="-514350">
              <a:buFont typeface="+mj-lt"/>
              <a:buAutoNum type="arabicPeriod"/>
            </a:pPr>
            <a:r>
              <a:rPr lang="en-US" sz="2800" dirty="0"/>
              <a:t>Homology reasoning (Hilmar Lapp)</a:t>
            </a:r>
          </a:p>
          <a:p>
            <a:pPr marL="514350" indent="-514350">
              <a:buFont typeface="+mj-lt"/>
              <a:buAutoNum type="arabicPeriod"/>
            </a:pPr>
            <a:r>
              <a:rPr lang="en-US" sz="2800" dirty="0"/>
              <a:t>Semantic similarity (Todd Vision)</a:t>
            </a:r>
          </a:p>
          <a:p>
            <a:pPr marL="514350" indent="-514350">
              <a:buFont typeface="+mj-lt"/>
              <a:buAutoNum type="arabicPeriod"/>
            </a:pPr>
            <a:r>
              <a:rPr lang="en-US" sz="2800" dirty="0"/>
              <a:t>Outreach (</a:t>
            </a:r>
            <a:r>
              <a:rPr lang="en-US" sz="2800" dirty="0" err="1"/>
              <a:t>Nizar</a:t>
            </a:r>
            <a:r>
              <a:rPr lang="en-US" sz="2800" dirty="0"/>
              <a:t> </a:t>
            </a:r>
            <a:r>
              <a:rPr lang="en-US" sz="2800" dirty="0" smtClean="0"/>
              <a:t>Ibrahim)</a:t>
            </a:r>
          </a:p>
          <a:p>
            <a:pPr marL="514350" indent="-514350">
              <a:buFont typeface="+mj-lt"/>
              <a:buAutoNum type="arabicPeriod"/>
            </a:pPr>
            <a:r>
              <a:rPr lang="en-US" sz="2800" dirty="0" smtClean="0"/>
              <a:t>Knowledgebase </a:t>
            </a:r>
            <a:r>
              <a:rPr lang="en-US" sz="2800" dirty="0"/>
              <a:t>development (Jim </a:t>
            </a:r>
            <a:r>
              <a:rPr lang="en-US" sz="2800" dirty="0" err="1"/>
              <a:t>Balhoff</a:t>
            </a:r>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0815CF5F-73C0-F44B-B50E-84BD08E412F6}" type="slidenum">
              <a:rPr lang="en-US" smtClean="0"/>
              <a:pPr/>
              <a:t>7</a:t>
            </a:fld>
            <a:endParaRPr lang="en-US"/>
          </a:p>
        </p:txBody>
      </p:sp>
      <p:pic>
        <p:nvPicPr>
          <p:cNvPr id="5" name="Content Placeholder 7" descr="Phenoscape_Logo.jpg"/>
          <p:cNvPicPr>
            <a:picLocks/>
          </p:cNvPicPr>
          <p:nvPr/>
        </p:nvPicPr>
        <p:blipFill rotWithShape="1">
          <a:blip r:embed="rId3"/>
          <a:srcRect t="-38657" b="36581"/>
          <a:stretch/>
        </p:blipFill>
        <p:spPr bwMode="auto">
          <a:xfrm>
            <a:off x="2803922" y="-17271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670295370"/>
      </p:ext>
    </p:extLst>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71875" y="1"/>
            <a:ext cx="5616773" cy="4717107"/>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pic>
        <p:nvPicPr>
          <p:cNvPr id="21506" name="Picture 2"/>
          <p:cNvPicPr>
            <a:picLocks noChangeAspect="1" noChangeArrowheads="1"/>
          </p:cNvPicPr>
          <p:nvPr/>
        </p:nvPicPr>
        <p:blipFill>
          <a:blip r:embed="rId3">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125016" y="2187773"/>
            <a:ext cx="5688211" cy="4777383"/>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9953515C-C93F-5949-8B05-7118556C9C30}" type="slidenum">
              <a:rPr lang="en-US" smtClean="0"/>
              <a:pPr/>
              <a:t>70</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026914" y="214312"/>
            <a:ext cx="7081242" cy="1214438"/>
          </a:xfrm>
          <a:ln/>
        </p:spPr>
        <p:txBody>
          <a:bodyPr/>
          <a:lstStyle/>
          <a:p>
            <a:r>
              <a:rPr lang="en-US" sz="5300"/>
              <a:t>Current focus</a:t>
            </a:r>
          </a:p>
        </p:txBody>
      </p:sp>
      <p:sp>
        <p:nvSpPr>
          <p:cNvPr id="22530" name="Rectangle 2"/>
          <p:cNvSpPr>
            <a:spLocks noGrp="1" noChangeArrowheads="1"/>
          </p:cNvSpPr>
          <p:nvPr>
            <p:ph type="body" idx="1"/>
          </p:nvPr>
        </p:nvSpPr>
        <p:spPr>
          <a:xfrm>
            <a:off x="759024" y="1428378"/>
            <a:ext cx="7625953" cy="3679678"/>
          </a:xfrm>
          <a:ln/>
        </p:spPr>
        <p:txBody>
          <a:bodyPr>
            <a:noAutofit/>
          </a:bodyPr>
          <a:lstStyle/>
          <a:p>
            <a:pPr marL="625056"/>
            <a:r>
              <a:rPr lang="en-US" sz="2800" dirty="0"/>
              <a:t>Move data and reasoning to RDF/OWL</a:t>
            </a:r>
          </a:p>
          <a:p>
            <a:pPr marL="937584" lvl="1"/>
            <a:r>
              <a:rPr lang="en-US" sz="2400" dirty="0"/>
              <a:t>Address issues with scalability, expressivity, data standardization/reusability</a:t>
            </a:r>
          </a:p>
          <a:p>
            <a:pPr marL="937584" lvl="1"/>
            <a:r>
              <a:rPr lang="en-US" sz="2400" dirty="0"/>
              <a:t>All data downloadable in bulk: </a:t>
            </a:r>
            <a:r>
              <a:rPr lang="en-US" sz="2400" u="sng" dirty="0">
                <a:hlinkClick r:id="rId2"/>
              </a:rPr>
              <a:t>https://github.com/phenoscape/phenoscape-kb</a:t>
            </a:r>
            <a:endParaRPr lang="en-US" sz="2400" dirty="0"/>
          </a:p>
          <a:p>
            <a:pPr marL="625056"/>
            <a:r>
              <a:rPr lang="en-US" sz="2800" dirty="0"/>
              <a:t>Defer development of new complex user interfaces until</a:t>
            </a:r>
            <a:r>
              <a:rPr lang="en-US" sz="2800" dirty="0" smtClean="0"/>
              <a:t> driving </a:t>
            </a:r>
            <a:r>
              <a:rPr lang="en-US" sz="2800" dirty="0" smtClean="0"/>
              <a:t>projects emerge from </a:t>
            </a:r>
            <a:r>
              <a:rPr lang="en-US" sz="2800" dirty="0" smtClean="0"/>
              <a:t>collaboration workshop</a:t>
            </a:r>
            <a:endParaRPr lang="en-US" sz="2800" dirty="0"/>
          </a:p>
        </p:txBody>
      </p:sp>
      <p:sp>
        <p:nvSpPr>
          <p:cNvPr id="2" name="Slide Number Placeholder 1"/>
          <p:cNvSpPr>
            <a:spLocks noGrp="1"/>
          </p:cNvSpPr>
          <p:nvPr>
            <p:ph type="sldNum" sz="quarter" idx="12"/>
          </p:nvPr>
        </p:nvSpPr>
        <p:spPr/>
        <p:txBody>
          <a:bodyPr/>
          <a:lstStyle/>
          <a:p>
            <a:fld id="{9953515C-C93F-5949-8B05-7118556C9C30}" type="slidenum">
              <a:rPr lang="en-US" smtClean="0"/>
              <a:pPr/>
              <a:t>71</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1026914" y="35719"/>
            <a:ext cx="7081242" cy="1214438"/>
          </a:xfrm>
          <a:ln/>
        </p:spPr>
        <p:txBody>
          <a:bodyPr>
            <a:normAutofit/>
          </a:bodyPr>
          <a:lstStyle/>
          <a:p>
            <a:r>
              <a:rPr lang="en-US" sz="4800" dirty="0"/>
              <a:t>Progress since April 2012</a:t>
            </a:r>
          </a:p>
        </p:txBody>
      </p:sp>
      <p:sp>
        <p:nvSpPr>
          <p:cNvPr id="23554" name="Rectangle 2"/>
          <p:cNvSpPr>
            <a:spLocks noGrp="1" noChangeArrowheads="1"/>
          </p:cNvSpPr>
          <p:nvPr>
            <p:ph type="body" idx="1"/>
          </p:nvPr>
        </p:nvSpPr>
        <p:spPr>
          <a:xfrm>
            <a:off x="303146" y="1176140"/>
            <a:ext cx="8602740" cy="5010306"/>
          </a:xfrm>
          <a:ln/>
        </p:spPr>
        <p:txBody>
          <a:bodyPr>
            <a:noAutofit/>
          </a:bodyPr>
          <a:lstStyle/>
          <a:p>
            <a:pPr marL="625056"/>
            <a:r>
              <a:rPr lang="en-US" sz="2400" dirty="0"/>
              <a:t>RDF/OWL KB build pipeline maturing</a:t>
            </a:r>
          </a:p>
          <a:p>
            <a:pPr marL="937584" lvl="1"/>
            <a:r>
              <a:rPr lang="en-US" sz="2000" dirty="0"/>
              <a:t>Configurable system for downloading ontologies and data, converting to OWL, performing pre-reasoning, loading into triple-store</a:t>
            </a:r>
          </a:p>
          <a:p>
            <a:pPr marL="937584" lvl="1"/>
            <a:r>
              <a:rPr lang="en-US" sz="2000" dirty="0"/>
              <a:t>Now incorporates </a:t>
            </a:r>
            <a:r>
              <a:rPr lang="en-US" sz="2000" dirty="0" err="1"/>
              <a:t>Uberon</a:t>
            </a:r>
            <a:r>
              <a:rPr lang="en-US" sz="2000" dirty="0"/>
              <a:t> ontology, evolutionary data, ZFIN gene expression data</a:t>
            </a:r>
          </a:p>
          <a:p>
            <a:pPr marL="625056"/>
            <a:r>
              <a:rPr lang="en-US" sz="2400" dirty="0"/>
              <a:t>Adopted </a:t>
            </a:r>
            <a:r>
              <a:rPr lang="en-US" sz="2400" dirty="0" err="1"/>
              <a:t>BigData</a:t>
            </a:r>
            <a:r>
              <a:rPr lang="en-US" sz="2400" dirty="0"/>
              <a:t> RDF triple-store</a:t>
            </a:r>
          </a:p>
          <a:p>
            <a:pPr marL="625056"/>
            <a:r>
              <a:rPr lang="en-US" sz="2400" dirty="0"/>
              <a:t>Adaptation of web interfaces to SPARQL query service, in progress</a:t>
            </a:r>
          </a:p>
          <a:p>
            <a:pPr marL="625056"/>
            <a:r>
              <a:rPr lang="en-US" sz="2400" dirty="0"/>
              <a:t>Active discussion of optimal data import strategies for combining data from model organism databases</a:t>
            </a:r>
          </a:p>
          <a:p>
            <a:pPr marL="625056"/>
            <a:r>
              <a:rPr lang="en-US" sz="2400" dirty="0"/>
              <a:t>Added curator attribution to existing KB website</a:t>
            </a:r>
          </a:p>
        </p:txBody>
      </p:sp>
      <p:sp>
        <p:nvSpPr>
          <p:cNvPr id="2" name="Slide Number Placeholder 1"/>
          <p:cNvSpPr>
            <a:spLocks noGrp="1"/>
          </p:cNvSpPr>
          <p:nvPr>
            <p:ph type="sldNum" sz="quarter" idx="12"/>
          </p:nvPr>
        </p:nvSpPr>
        <p:spPr/>
        <p:txBody>
          <a:bodyPr/>
          <a:lstStyle/>
          <a:p>
            <a:fld id="{9953515C-C93F-5949-8B05-7118556C9C30}" type="slidenum">
              <a:rPr lang="en-US" smtClean="0"/>
              <a:pPr/>
              <a:t>72</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4577" name="Picture 1"/>
          <p:cNvPicPr>
            <a:picLocks noChangeAspect="1" noChangeArrowheads="1"/>
          </p:cNvPicPr>
          <p:nvPr/>
        </p:nvPicPr>
        <p:blipFill>
          <a:blip r:embed="rId2">
            <a:extLst>
              <a:ext uri="{BEBA8EAE-BF5A-486C-A8C5-ECC9F3942E4B}">
                <a14:imgProps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14:imgLayer r:embed="rId3">
                    <a14:imgEffect>
                      <a14:sharpenSoften amount="50000"/>
                    </a14:imgEffect>
                  </a14:imgLayer>
                </a14:imgProps>
              </a:ex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533549" y="731118"/>
            <a:ext cx="8065740" cy="5384602"/>
          </a:xfrm>
          <a:prstGeom prst="rect">
            <a:avLst/>
          </a:prstGeom>
          <a:noFill/>
          <a:ln>
            <a:noFill/>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 uri="{91240B29-F687-4f45-9708-019B960494DF}">
              <a14:hiddenLine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w="12700" cap="flat">
                <a:solidFill>
                  <a:schemeClr val="tx1"/>
                </a:solidFill>
                <a:miter lim="800000"/>
                <a:headEnd/>
                <a:tailEnd/>
              </a14:hiddenLine>
            </a:ext>
          </a:extLst>
        </p:spPr>
      </p:pic>
      <p:sp>
        <p:nvSpPr>
          <p:cNvPr id="24578" name="Oval 2"/>
          <p:cNvSpPr>
            <a:spLocks/>
          </p:cNvSpPr>
          <p:nvPr/>
        </p:nvSpPr>
        <p:spPr bwMode="auto">
          <a:xfrm>
            <a:off x="1678781" y="3089672"/>
            <a:ext cx="3625453" cy="669727"/>
          </a:xfrm>
          <a:prstGeom prst="ellipse">
            <a:avLst/>
          </a:prstGeom>
          <a:noFill/>
          <a:ln w="50800" cap="flat">
            <a:solidFill>
              <a:srgbClr val="FF0000"/>
            </a:solidFill>
            <a:prstDash val="solid"/>
            <a:miter lim="800000"/>
            <a:headEnd type="none" w="med" len="med"/>
            <a:tailEnd type="none" w="med" len="med"/>
          </a:ln>
          <a:extLst>
            <a:ext uri="{909E8E84-426E-40dd-AFC4-6F175D3DCCD1}">
              <a14:hiddenFill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a:solidFill>
                  <a:srgbClr val="FFFFFF"/>
                </a:solidFill>
              </a14:hiddenFill>
            </a:ext>
          </a:extLst>
        </p:spPr>
        <p:txBody>
          <a:bodyPr lIns="0" tIns="0" rIns="0" bIns="0"/>
          <a:lstStyle/>
          <a:p>
            <a:endParaRPr lang="en-US"/>
          </a:p>
        </p:txBody>
      </p:sp>
      <p:sp>
        <p:nvSpPr>
          <p:cNvPr id="2" name="Slide Number Placeholder 1"/>
          <p:cNvSpPr>
            <a:spLocks noGrp="1"/>
          </p:cNvSpPr>
          <p:nvPr>
            <p:ph type="sldNum" sz="quarter" idx="12"/>
          </p:nvPr>
        </p:nvSpPr>
        <p:spPr/>
        <p:txBody>
          <a:bodyPr/>
          <a:lstStyle/>
          <a:p>
            <a:fld id="{9953515C-C93F-5949-8B05-7118556C9C30}" type="slidenum">
              <a:rPr lang="en-US" smtClean="0"/>
              <a:pPr/>
              <a:t>73</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1026914" y="214312"/>
            <a:ext cx="7081242" cy="1214438"/>
          </a:xfrm>
          <a:ln/>
        </p:spPr>
        <p:txBody>
          <a:bodyPr/>
          <a:lstStyle/>
          <a:p>
            <a:r>
              <a:rPr lang="en-US" sz="5300"/>
              <a:t>Next six months</a:t>
            </a:r>
          </a:p>
        </p:txBody>
      </p:sp>
      <p:sp>
        <p:nvSpPr>
          <p:cNvPr id="25602" name="Rectangle 2"/>
          <p:cNvSpPr>
            <a:spLocks noGrp="1" noChangeArrowheads="1"/>
          </p:cNvSpPr>
          <p:nvPr>
            <p:ph type="body" idx="1"/>
          </p:nvPr>
        </p:nvSpPr>
        <p:spPr>
          <a:xfrm>
            <a:off x="892969" y="1595834"/>
            <a:ext cx="7358063" cy="5125641"/>
          </a:xfrm>
          <a:ln/>
        </p:spPr>
        <p:txBody>
          <a:bodyPr/>
          <a:lstStyle/>
          <a:p>
            <a:pPr marL="625056"/>
            <a:r>
              <a:rPr lang="en-US" sz="2600" dirty="0"/>
              <a:t>Complete addition of MOD data to OWL knowledgebase</a:t>
            </a:r>
          </a:p>
          <a:p>
            <a:pPr marL="937584" lvl="1"/>
            <a:r>
              <a:rPr lang="en-US" sz="2600" dirty="0"/>
              <a:t>ZFIN, MGI, </a:t>
            </a:r>
            <a:r>
              <a:rPr lang="en-US" sz="2600" dirty="0" err="1"/>
              <a:t>Xenbase</a:t>
            </a:r>
            <a:r>
              <a:rPr lang="en-US" sz="2600" dirty="0"/>
              <a:t> phenotypes and gene expression</a:t>
            </a:r>
          </a:p>
          <a:p>
            <a:pPr marL="937584" lvl="1"/>
            <a:r>
              <a:rPr lang="en-US" sz="2600" dirty="0"/>
              <a:t>HPO (human) annotations</a:t>
            </a:r>
          </a:p>
          <a:p>
            <a:pPr marL="625056"/>
            <a:r>
              <a:rPr lang="en-US" sz="2600" dirty="0"/>
              <a:t>Advance from currently experimental SPARQL-based web interfaces to beta-quality website which provides much of the functionality of existing OBD-based system</a:t>
            </a:r>
          </a:p>
        </p:txBody>
      </p:sp>
      <p:sp>
        <p:nvSpPr>
          <p:cNvPr id="2" name="Slide Number Placeholder 1"/>
          <p:cNvSpPr>
            <a:spLocks noGrp="1"/>
          </p:cNvSpPr>
          <p:nvPr>
            <p:ph type="sldNum" sz="quarter" idx="12"/>
          </p:nvPr>
        </p:nvSpPr>
        <p:spPr/>
        <p:txBody>
          <a:bodyPr/>
          <a:lstStyle/>
          <a:p>
            <a:fld id="{9953515C-C93F-5949-8B05-7118556C9C30}" type="slidenum">
              <a:rPr lang="en-US" smtClean="0"/>
              <a:pPr/>
              <a:t>74</a:t>
            </a:fld>
            <a:endParaRPr lang="en-US"/>
          </a:p>
        </p:txBody>
      </p:sp>
    </p:spTree>
  </p:cSld>
  <p:clrMapOvr>
    <a:masterClrMapping/>
  </p:clrMapOvr>
  <mc:AlternateContent>
    <mc:Choice xmlns="" xmlns:a="http://schemas.openxmlformats.org/drawingml/2006/main" xmlns:r="http://schemas.openxmlformats.org/officeDocument/2006/relationships" xmlns:p="http://schemas.openxmlformats.org/presentationml/2006/main" xmlns:p14="http://schemas.microsoft.com/office/powerpoint/2010/main" xmlns:mc="http://schemas.openxmlformats.org/markup-compatibility/2006" xmlns:mv="urn:schemas-microsoft-com:mac:vml"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III. Upcoming plans</a:t>
            </a: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75</a:t>
            </a:fld>
            <a:endParaRPr lang="en-US"/>
          </a:p>
        </p:txBody>
      </p:sp>
      <p:pic>
        <p:nvPicPr>
          <p:cNvPr id="7" name="Content Placeholder 7" descr="Phenoscape_Logo.jpg"/>
          <p:cNvPicPr>
            <a:picLocks/>
          </p:cNvPicPr>
          <p:nvPr/>
        </p:nvPicPr>
        <p:blipFill rotWithShape="1">
          <a:blip r:embed="rId2"/>
          <a:srcRect t="-38657" b="36581"/>
          <a:stretch/>
        </p:blipFill>
        <p:spPr bwMode="auto">
          <a:xfrm>
            <a:off x="2803922" y="1297305"/>
            <a:ext cx="3214688" cy="833120"/>
          </a:xfrm>
          <a:prstGeom prst="rect">
            <a:avLst/>
          </a:prstGeom>
          <a:noFill/>
          <a:ln w="12700">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8478"/>
            <a:ext cx="8229600" cy="1143000"/>
          </a:xfrm>
        </p:spPr>
        <p:txBody>
          <a:bodyPr>
            <a:normAutofit fontScale="90000"/>
          </a:bodyPr>
          <a:lstStyle/>
          <a:p>
            <a:r>
              <a:rPr lang="en-US" dirty="0"/>
              <a:t>Report of Phenoscape Scientific Advisory </a:t>
            </a:r>
            <a:r>
              <a:rPr lang="en-US" dirty="0" smtClean="0"/>
              <a:t>Board (</a:t>
            </a:r>
            <a:r>
              <a:rPr lang="en-US" dirty="0"/>
              <a:t>27th April </a:t>
            </a:r>
            <a:r>
              <a:rPr lang="en-US" dirty="0" smtClean="0"/>
              <a:t>2012)</a:t>
            </a:r>
            <a:endParaRPr lang="en-US" dirty="0"/>
          </a:p>
        </p:txBody>
      </p:sp>
      <p:sp>
        <p:nvSpPr>
          <p:cNvPr id="3" name="Content Placeholder 2"/>
          <p:cNvSpPr>
            <a:spLocks noGrp="1"/>
          </p:cNvSpPr>
          <p:nvPr>
            <p:ph idx="1"/>
          </p:nvPr>
        </p:nvSpPr>
        <p:spPr>
          <a:xfrm>
            <a:off x="233680" y="1844040"/>
            <a:ext cx="8971280" cy="4932680"/>
          </a:xfrm>
        </p:spPr>
        <p:txBody>
          <a:bodyPr>
            <a:normAutofit/>
          </a:bodyPr>
          <a:lstStyle/>
          <a:p>
            <a:pPr marL="514350" indent="-514350">
              <a:buFont typeface="+mj-lt"/>
              <a:buAutoNum type="arabicPeriod"/>
            </a:pPr>
            <a:r>
              <a:rPr lang="en-US" sz="2000" b="1" dirty="0" smtClean="0">
                <a:solidFill>
                  <a:srgbClr val="FF0000"/>
                </a:solidFill>
              </a:rPr>
              <a:t>Consider </a:t>
            </a:r>
            <a:r>
              <a:rPr lang="en-US" sz="2000" b="1" dirty="0" smtClean="0">
                <a:solidFill>
                  <a:srgbClr val="FF0000"/>
                </a:solidFill>
              </a:rPr>
              <a:t>other </a:t>
            </a:r>
            <a:r>
              <a:rPr lang="en-US" sz="2000" b="1" dirty="0">
                <a:solidFill>
                  <a:srgbClr val="FF0000"/>
                </a:solidFill>
              </a:rPr>
              <a:t>large scale sources of structured </a:t>
            </a:r>
            <a:r>
              <a:rPr lang="en-US" sz="2000" b="1" dirty="0" smtClean="0">
                <a:solidFill>
                  <a:srgbClr val="FF0000"/>
                </a:solidFill>
              </a:rPr>
              <a:t>data</a:t>
            </a:r>
            <a:r>
              <a:rPr lang="en-US" sz="2000" b="1" dirty="0" smtClean="0">
                <a:solidFill>
                  <a:srgbClr val="FF0000"/>
                </a:solidFill>
              </a:rPr>
              <a:t> (Todd)</a:t>
            </a:r>
          </a:p>
          <a:p>
            <a:pPr marL="514350" indent="-514350">
              <a:buAutoNum type="arabicPeriod" startAt="2"/>
            </a:pPr>
            <a:r>
              <a:rPr lang="en-US" sz="2000" b="1" dirty="0" smtClean="0">
                <a:solidFill>
                  <a:srgbClr val="FF0000"/>
                </a:solidFill>
              </a:rPr>
              <a:t>Further </a:t>
            </a:r>
            <a:r>
              <a:rPr lang="en-US" sz="2000" b="1" dirty="0" smtClean="0">
                <a:solidFill>
                  <a:srgbClr val="FF0000"/>
                </a:solidFill>
              </a:rPr>
              <a:t>analyze candidate genes </a:t>
            </a:r>
            <a:r>
              <a:rPr lang="en-US" sz="2000" b="1" dirty="0">
                <a:solidFill>
                  <a:srgbClr val="FF0000"/>
                </a:solidFill>
              </a:rPr>
              <a:t>by incorporating gene set and </a:t>
            </a:r>
            <a:r>
              <a:rPr lang="en-US" sz="2000" b="1" dirty="0" smtClean="0">
                <a:solidFill>
                  <a:srgbClr val="FF0000"/>
                </a:solidFill>
              </a:rPr>
              <a:t>                                                    	pathway analysis for additional value to </a:t>
            </a:r>
            <a:r>
              <a:rPr lang="en-US" sz="2000" b="1" dirty="0" smtClean="0">
                <a:solidFill>
                  <a:srgbClr val="FF0000"/>
                </a:solidFill>
              </a:rPr>
              <a:t>users (</a:t>
            </a:r>
            <a:r>
              <a:rPr lang="en-US" sz="2000" b="1" dirty="0" smtClean="0">
                <a:solidFill>
                  <a:srgbClr val="FF0000"/>
                </a:solidFill>
              </a:rPr>
              <a:t>Todd)</a:t>
            </a:r>
            <a:endParaRPr lang="en-US" sz="2000" b="1" dirty="0" smtClean="0">
              <a:solidFill>
                <a:srgbClr val="FF0000"/>
              </a:solidFill>
            </a:endParaRPr>
          </a:p>
          <a:p>
            <a:pPr marL="514350" indent="-514350">
              <a:buFont typeface="+mj-lt"/>
              <a:buAutoNum type="arabicPeriod" startAt="2"/>
            </a:pPr>
            <a:r>
              <a:rPr lang="en-US" sz="2000" b="1" dirty="0" smtClean="0">
                <a:solidFill>
                  <a:srgbClr val="FF0000"/>
                </a:solidFill>
              </a:rPr>
              <a:t>Outreach</a:t>
            </a:r>
            <a:r>
              <a:rPr lang="en-US" sz="2000" b="1" dirty="0" smtClean="0">
                <a:solidFill>
                  <a:srgbClr val="FF0000"/>
                </a:solidFill>
              </a:rPr>
              <a:t>, identification </a:t>
            </a:r>
            <a:r>
              <a:rPr lang="en-US" sz="2000" b="1" dirty="0">
                <a:solidFill>
                  <a:srgbClr val="FF0000"/>
                </a:solidFill>
              </a:rPr>
              <a:t>of user groups and real-life use-cases</a:t>
            </a:r>
            <a:r>
              <a:rPr lang="en-US" sz="2000" b="1" dirty="0" smtClean="0">
                <a:solidFill>
                  <a:srgbClr val="FF0000"/>
                </a:solidFill>
              </a:rPr>
              <a:t> (Todd)</a:t>
            </a:r>
            <a:endParaRPr lang="en-US" sz="2000" b="1" dirty="0" smtClean="0">
              <a:solidFill>
                <a:srgbClr val="FF0000"/>
              </a:solidFill>
            </a:endParaRPr>
          </a:p>
          <a:p>
            <a:pPr marL="514350" indent="-514350">
              <a:buFont typeface="+mj-lt"/>
              <a:buAutoNum type="arabicPeriod" startAt="2"/>
            </a:pPr>
            <a:r>
              <a:rPr lang="en-US" sz="2000" dirty="0" smtClean="0"/>
              <a:t>VAO </a:t>
            </a:r>
            <a:r>
              <a:rPr lang="en-US" sz="2000" dirty="0"/>
              <a:t>and </a:t>
            </a:r>
            <a:r>
              <a:rPr lang="en-US" sz="2000" dirty="0" err="1"/>
              <a:t>Uberon</a:t>
            </a:r>
            <a:r>
              <a:rPr lang="en-US" sz="2000" dirty="0"/>
              <a:t> merge into </a:t>
            </a:r>
            <a:r>
              <a:rPr lang="en-US" sz="2000" dirty="0" smtClean="0"/>
              <a:t>one cross</a:t>
            </a:r>
            <a:r>
              <a:rPr lang="en-US" sz="2000" dirty="0"/>
              <a:t>-species </a:t>
            </a:r>
            <a:r>
              <a:rPr lang="en-US" sz="2000" dirty="0" smtClean="0"/>
              <a:t>anatomy (</a:t>
            </a:r>
            <a:r>
              <a:rPr lang="en-US" sz="2000" dirty="0" smtClean="0"/>
              <a:t>Melissa) </a:t>
            </a:r>
          </a:p>
          <a:p>
            <a:pPr marL="514350" indent="-514350">
              <a:buFont typeface="+mj-lt"/>
              <a:buAutoNum type="arabicPeriod" startAt="2"/>
            </a:pPr>
            <a:r>
              <a:rPr lang="en-US" sz="2000" dirty="0" smtClean="0"/>
              <a:t>Quality </a:t>
            </a:r>
            <a:r>
              <a:rPr lang="en-US" sz="2000" dirty="0"/>
              <a:t>of the phenotype data </a:t>
            </a:r>
            <a:r>
              <a:rPr lang="en-US" sz="2000" dirty="0" smtClean="0"/>
              <a:t>capture, annotations (Alex</a:t>
            </a:r>
            <a:r>
              <a:rPr lang="en-US" sz="2000" dirty="0" smtClean="0"/>
              <a:t>)</a:t>
            </a:r>
            <a:endParaRPr lang="en-US" sz="2000" dirty="0" smtClean="0"/>
          </a:p>
          <a:p>
            <a:pPr marL="514350" indent="-514350">
              <a:buFont typeface="+mj-lt"/>
              <a:buAutoNum type="arabicPeriod" startAt="2"/>
            </a:pPr>
            <a:r>
              <a:rPr lang="en-US" sz="2000" dirty="0" smtClean="0"/>
              <a:t>Capturing </a:t>
            </a:r>
            <a:r>
              <a:rPr lang="en-US" sz="2000" dirty="0" smtClean="0"/>
              <a:t>inter</a:t>
            </a:r>
            <a:r>
              <a:rPr lang="en-US" sz="2000" dirty="0"/>
              <a:t>-individual variation within </a:t>
            </a:r>
            <a:r>
              <a:rPr lang="en-US" sz="2000" dirty="0" smtClean="0"/>
              <a:t>taxa (Alex</a:t>
            </a:r>
            <a:r>
              <a:rPr lang="en-US" sz="2000" dirty="0" smtClean="0"/>
              <a:t>)</a:t>
            </a:r>
          </a:p>
          <a:p>
            <a:pPr marL="514350" indent="-514350">
              <a:buFont typeface="+mj-lt"/>
              <a:buAutoNum type="arabicPeriod" startAt="2"/>
            </a:pPr>
            <a:r>
              <a:rPr lang="en-US" sz="2000" dirty="0" smtClean="0"/>
              <a:t>Practicality </a:t>
            </a:r>
            <a:r>
              <a:rPr lang="en-US" sz="2000" dirty="0"/>
              <a:t>and utility of </a:t>
            </a:r>
            <a:r>
              <a:rPr lang="en-US" sz="2000" dirty="0" smtClean="0"/>
              <a:t>capturing data </a:t>
            </a:r>
            <a:r>
              <a:rPr lang="en-US" sz="2000" dirty="0"/>
              <a:t>from birds and </a:t>
            </a:r>
            <a:r>
              <a:rPr lang="en-US" sz="2000" dirty="0" smtClean="0"/>
              <a:t>humans (</a:t>
            </a:r>
            <a:r>
              <a:rPr lang="en-US" sz="2000" dirty="0" smtClean="0"/>
              <a:t>Melissa &amp; </a:t>
            </a:r>
            <a:r>
              <a:rPr lang="en-US" sz="2000" dirty="0" smtClean="0"/>
              <a:t>Monte)</a:t>
            </a:r>
          </a:p>
          <a:p>
            <a:pPr marL="514350" indent="-514350">
              <a:buFont typeface="+mj-lt"/>
              <a:buAutoNum type="arabicPeriod" startAt="2"/>
            </a:pPr>
            <a:r>
              <a:rPr lang="en-US" sz="2000" dirty="0" smtClean="0"/>
              <a:t>Distribution </a:t>
            </a:r>
            <a:r>
              <a:rPr lang="en-US" sz="2000" dirty="0"/>
              <a:t>of effort </a:t>
            </a:r>
            <a:r>
              <a:rPr lang="en-US" sz="2000" dirty="0" smtClean="0"/>
              <a:t>into developing </a:t>
            </a:r>
            <a:r>
              <a:rPr lang="en-US" sz="2000" dirty="0"/>
              <a:t>tools </a:t>
            </a:r>
            <a:r>
              <a:rPr lang="en-US" sz="2000" i="1" dirty="0" smtClean="0"/>
              <a:t>vs</a:t>
            </a:r>
            <a:r>
              <a:rPr lang="en-US" sz="2000" dirty="0" smtClean="0"/>
              <a:t>. data </a:t>
            </a:r>
            <a:r>
              <a:rPr lang="en-US" sz="2000" dirty="0"/>
              <a:t>capture </a:t>
            </a:r>
            <a:r>
              <a:rPr lang="en-US" sz="2000" dirty="0" smtClean="0"/>
              <a:t>&amp;</a:t>
            </a:r>
            <a:r>
              <a:rPr lang="en-US" sz="2000" dirty="0"/>
              <a:t> </a:t>
            </a:r>
            <a:r>
              <a:rPr lang="en-US" sz="2000" dirty="0" smtClean="0"/>
              <a:t>curation </a:t>
            </a:r>
            <a:r>
              <a:rPr lang="en-US" sz="2000" dirty="0" smtClean="0"/>
              <a:t>(Todd)</a:t>
            </a:r>
            <a:endParaRPr lang="en-US" sz="2000" dirty="0" smtClean="0"/>
          </a:p>
          <a:p>
            <a:pPr marL="514350" indent="-514350">
              <a:buFont typeface="+mj-lt"/>
              <a:buAutoNum type="arabicPeriod" startAt="2"/>
            </a:pPr>
            <a:r>
              <a:rPr lang="en-US" sz="2000" b="1" dirty="0" smtClean="0">
                <a:solidFill>
                  <a:srgbClr val="FF0000"/>
                </a:solidFill>
              </a:rPr>
              <a:t>Concern </a:t>
            </a:r>
            <a:r>
              <a:rPr lang="en-US" sz="2000" b="1" dirty="0" smtClean="0">
                <a:solidFill>
                  <a:srgbClr val="FF0000"/>
                </a:solidFill>
              </a:rPr>
              <a:t>over </a:t>
            </a:r>
            <a:r>
              <a:rPr lang="en-US" sz="2000" b="1" dirty="0">
                <a:solidFill>
                  <a:srgbClr val="FF0000"/>
                </a:solidFill>
              </a:rPr>
              <a:t>ontology term brokering with the </a:t>
            </a:r>
            <a:r>
              <a:rPr lang="en-US" sz="2000" b="1" dirty="0" smtClean="0">
                <a:solidFill>
                  <a:srgbClr val="FF0000"/>
                </a:solidFill>
              </a:rPr>
              <a:t>NCBO </a:t>
            </a:r>
            <a:r>
              <a:rPr lang="en-US" sz="1800" b="1" dirty="0" smtClean="0">
                <a:solidFill>
                  <a:srgbClr val="FF0000"/>
                </a:solidFill>
              </a:rPr>
              <a:t>tools</a:t>
            </a:r>
            <a:r>
              <a:rPr lang="en-US" sz="2000" b="1" dirty="0" smtClean="0">
                <a:solidFill>
                  <a:srgbClr val="FF0000"/>
                </a:solidFill>
              </a:rPr>
              <a:t> (</a:t>
            </a:r>
            <a:r>
              <a:rPr lang="en-US" sz="2000" b="1" dirty="0" smtClean="0">
                <a:solidFill>
                  <a:srgbClr val="FF0000"/>
                </a:solidFill>
              </a:rPr>
              <a:t>Jim</a:t>
            </a:r>
            <a:r>
              <a:rPr lang="en-US" sz="2000" b="1" dirty="0" smtClean="0">
                <a:solidFill>
                  <a:srgbClr val="FF0000"/>
                </a:solidFill>
              </a:rPr>
              <a:t>)</a:t>
            </a:r>
          </a:p>
          <a:p>
            <a:pPr marL="514350" indent="-514350">
              <a:buFont typeface="+mj-lt"/>
              <a:buAutoNum type="arabicPeriod" startAt="2"/>
            </a:pPr>
            <a:r>
              <a:rPr lang="en-US" sz="2000" dirty="0" smtClean="0"/>
              <a:t>Improvement </a:t>
            </a:r>
            <a:r>
              <a:rPr lang="en-US" sz="2000" dirty="0"/>
              <a:t>in the granularity of phenotype </a:t>
            </a:r>
            <a:r>
              <a:rPr lang="en-US" sz="2000" dirty="0" smtClean="0"/>
              <a:t>descriptions, PATO (Alex)</a:t>
            </a:r>
          </a:p>
        </p:txBody>
      </p:sp>
      <p:sp>
        <p:nvSpPr>
          <p:cNvPr id="4" name="Slide Number Placeholder 3"/>
          <p:cNvSpPr>
            <a:spLocks noGrp="1"/>
          </p:cNvSpPr>
          <p:nvPr>
            <p:ph type="sldNum" sz="quarter" idx="12"/>
          </p:nvPr>
        </p:nvSpPr>
        <p:spPr/>
        <p:txBody>
          <a:bodyPr/>
          <a:lstStyle/>
          <a:p>
            <a:fld id="{0815CF5F-73C0-F44B-B50E-84BD08E412F6}" type="slidenum">
              <a:rPr lang="en-US" smtClean="0"/>
              <a:pPr/>
              <a:t>76</a:t>
            </a:fld>
            <a:endParaRPr lang="en-US"/>
          </a:p>
        </p:txBody>
      </p:sp>
      <p:pic>
        <p:nvPicPr>
          <p:cNvPr id="5" name="Content Placeholder 7" descr="Phenoscape_Logo.jpg"/>
          <p:cNvPicPr>
            <a:picLocks/>
          </p:cNvPicPr>
          <p:nvPr/>
        </p:nvPicPr>
        <p:blipFill rotWithShape="1">
          <a:blip r:embed="rId3"/>
          <a:srcRect t="-38657" b="36581"/>
          <a:stretch/>
        </p:blipFill>
        <p:spPr bwMode="auto">
          <a:xfrm>
            <a:off x="2803922" y="-17271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280307651"/>
      </p:ext>
    </p:extLst>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Collaboration Workshop</a:t>
            </a:r>
            <a:endParaRPr lang="en-US" dirty="0"/>
          </a:p>
        </p:txBody>
      </p:sp>
      <p:sp>
        <p:nvSpPr>
          <p:cNvPr id="3" name="Content Placeholder 2"/>
          <p:cNvSpPr>
            <a:spLocks noGrp="1"/>
          </p:cNvSpPr>
          <p:nvPr>
            <p:ph idx="1"/>
          </p:nvPr>
        </p:nvSpPr>
        <p:spPr>
          <a:xfrm>
            <a:off x="203200" y="1600200"/>
            <a:ext cx="8686800" cy="4525963"/>
          </a:xfrm>
        </p:spPr>
        <p:txBody>
          <a:bodyPr>
            <a:normAutofit fontScale="62500" lnSpcReduction="20000"/>
          </a:bodyPr>
          <a:lstStyle/>
          <a:p>
            <a:r>
              <a:rPr lang="en-US" dirty="0" smtClean="0"/>
              <a:t>February </a:t>
            </a:r>
            <a:r>
              <a:rPr lang="en-US" dirty="0" smtClean="0"/>
              <a:t>8-10, California Academy of Sciences</a:t>
            </a:r>
          </a:p>
          <a:p>
            <a:r>
              <a:rPr lang="en-US" dirty="0"/>
              <a:t>NSF supplement obtained to involve expert facilitators ($</a:t>
            </a:r>
            <a:r>
              <a:rPr lang="en-US" dirty="0" smtClean="0"/>
              <a:t>30K, </a:t>
            </a:r>
            <a:r>
              <a:rPr lang="en-US" dirty="0" err="1" smtClean="0"/>
              <a:t>KnowInnovation</a:t>
            </a:r>
            <a:r>
              <a:rPr lang="en-US" dirty="0" smtClean="0"/>
              <a:t>)</a:t>
            </a:r>
            <a:endParaRPr lang="en-US" dirty="0"/>
          </a:p>
          <a:p>
            <a:r>
              <a:rPr lang="en-US" dirty="0" smtClean="0"/>
              <a:t>Identified participants who bring data, ideas, time and interest in collaboration</a:t>
            </a:r>
          </a:p>
          <a:p>
            <a:r>
              <a:rPr lang="en-US" dirty="0"/>
              <a:t>Confirmed</a:t>
            </a:r>
            <a:r>
              <a:rPr lang="en-US" dirty="0" smtClean="0"/>
              <a:t> outside participants </a:t>
            </a:r>
            <a:r>
              <a:rPr lang="en-US" dirty="0"/>
              <a:t>(10) </a:t>
            </a:r>
            <a:endParaRPr lang="en-US" dirty="0" smtClean="0"/>
          </a:p>
          <a:p>
            <a:pPr lvl="1"/>
            <a:r>
              <a:rPr lang="en-US" dirty="0" smtClean="0"/>
              <a:t>Gill </a:t>
            </a:r>
            <a:r>
              <a:rPr lang="en-US" dirty="0" err="1" smtClean="0"/>
              <a:t>Berjerano</a:t>
            </a:r>
            <a:r>
              <a:rPr lang="en-US" dirty="0" smtClean="0"/>
              <a:t>, Stanford </a:t>
            </a:r>
            <a:r>
              <a:rPr lang="en-US" dirty="0"/>
              <a:t>University</a:t>
            </a:r>
          </a:p>
          <a:p>
            <a:pPr lvl="1"/>
            <a:r>
              <a:rPr lang="en-US" dirty="0" smtClean="0"/>
              <a:t>Stan Blum,</a:t>
            </a:r>
            <a:r>
              <a:rPr lang="en-US" dirty="0"/>
              <a:t>	California Academy of Sciences</a:t>
            </a:r>
          </a:p>
          <a:p>
            <a:pPr lvl="1"/>
            <a:r>
              <a:rPr lang="en-US" dirty="0"/>
              <a:t>Greg Carter	, The Jackson Laboratory</a:t>
            </a:r>
          </a:p>
          <a:p>
            <a:pPr lvl="1"/>
            <a:r>
              <a:rPr lang="en-US" dirty="0" smtClean="0"/>
              <a:t>Wyatt</a:t>
            </a:r>
            <a:r>
              <a:rPr lang="en-US" dirty="0"/>
              <a:t>	</a:t>
            </a:r>
            <a:r>
              <a:rPr lang="en-US" dirty="0" smtClean="0"/>
              <a:t>Clark, Indiana </a:t>
            </a:r>
            <a:r>
              <a:rPr lang="en-US" dirty="0"/>
              <a:t>University</a:t>
            </a:r>
          </a:p>
          <a:p>
            <a:pPr lvl="1"/>
            <a:r>
              <a:rPr lang="en-US" dirty="0" smtClean="0"/>
              <a:t>Matthew Harris, Harvard </a:t>
            </a:r>
            <a:r>
              <a:rPr lang="en-US" dirty="0"/>
              <a:t>Medical School, </a:t>
            </a:r>
            <a:r>
              <a:rPr lang="en-US" dirty="0" err="1"/>
              <a:t>Dept</a:t>
            </a:r>
            <a:r>
              <a:rPr lang="en-US" dirty="0"/>
              <a:t> of Genetics</a:t>
            </a:r>
          </a:p>
          <a:p>
            <a:pPr lvl="1"/>
            <a:r>
              <a:rPr lang="en-US" dirty="0" smtClean="0"/>
              <a:t>Hans Larsson, McGill </a:t>
            </a:r>
            <a:r>
              <a:rPr lang="en-US" dirty="0"/>
              <a:t>University</a:t>
            </a:r>
          </a:p>
          <a:p>
            <a:pPr lvl="1"/>
            <a:r>
              <a:rPr lang="en-US" dirty="0" smtClean="0"/>
              <a:t>Gavin Naylor, College </a:t>
            </a:r>
            <a:r>
              <a:rPr lang="en-US" dirty="0"/>
              <a:t>of Charleston</a:t>
            </a:r>
          </a:p>
          <a:p>
            <a:pPr lvl="1"/>
            <a:r>
              <a:rPr lang="en-US" dirty="0" smtClean="0"/>
              <a:t>David </a:t>
            </a:r>
            <a:r>
              <a:rPr lang="en-US" dirty="0" err="1" smtClean="0"/>
              <a:t>Parichy</a:t>
            </a:r>
            <a:r>
              <a:rPr lang="en-US" dirty="0" smtClean="0"/>
              <a:t>, Univ</a:t>
            </a:r>
            <a:r>
              <a:rPr lang="en-US" dirty="0"/>
              <a:t>. </a:t>
            </a:r>
            <a:r>
              <a:rPr lang="en-US" dirty="0" smtClean="0"/>
              <a:t>Washington</a:t>
            </a:r>
            <a:endParaRPr lang="en-US" dirty="0"/>
          </a:p>
          <a:p>
            <a:pPr lvl="1"/>
            <a:r>
              <a:rPr lang="en-US" dirty="0" smtClean="0"/>
              <a:t>Karen Sears, University </a:t>
            </a:r>
            <a:r>
              <a:rPr lang="en-US" dirty="0"/>
              <a:t>of Illinois</a:t>
            </a:r>
          </a:p>
          <a:p>
            <a:pPr lvl="1"/>
            <a:r>
              <a:rPr lang="en-US" dirty="0" smtClean="0"/>
              <a:t>Brian </a:t>
            </a:r>
            <a:r>
              <a:rPr lang="en-US" dirty="0" err="1" smtClean="0"/>
              <a:t>Sidlauskas</a:t>
            </a:r>
            <a:r>
              <a:rPr lang="en-US" dirty="0" smtClean="0"/>
              <a:t>, Oregon State</a:t>
            </a:r>
          </a:p>
          <a:p>
            <a:r>
              <a:rPr lang="en-US" dirty="0" smtClean="0"/>
              <a:t>Plus roughly equal number of </a:t>
            </a:r>
            <a:r>
              <a:rPr lang="en-US" dirty="0" err="1" smtClean="0"/>
              <a:t>Phenoscape</a:t>
            </a:r>
            <a:r>
              <a:rPr lang="en-US" dirty="0" smtClean="0"/>
              <a:t> participants</a:t>
            </a:r>
            <a:endParaRPr lang="en-US" dirty="0"/>
          </a:p>
        </p:txBody>
      </p:sp>
      <p:sp>
        <p:nvSpPr>
          <p:cNvPr id="4" name="Slide Number Placeholder 3"/>
          <p:cNvSpPr>
            <a:spLocks noGrp="1"/>
          </p:cNvSpPr>
          <p:nvPr>
            <p:ph type="sldNum" sz="quarter" idx="12"/>
          </p:nvPr>
        </p:nvSpPr>
        <p:spPr/>
        <p:txBody>
          <a:bodyPr/>
          <a:lstStyle/>
          <a:p>
            <a:fld id="{0815CF5F-73C0-F44B-B50E-84BD08E412F6}" type="slidenum">
              <a:rPr lang="en-US" smtClean="0"/>
              <a:pPr/>
              <a:t>77</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821626859"/>
      </p:ext>
    </p:extLst>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7838"/>
            <a:ext cx="8229600" cy="1143000"/>
          </a:xfrm>
        </p:spPr>
        <p:txBody>
          <a:bodyPr>
            <a:normAutofit fontScale="90000"/>
          </a:bodyPr>
          <a:lstStyle/>
          <a:p>
            <a:r>
              <a:rPr lang="en-US" dirty="0" smtClean="0"/>
              <a:t>Publications &amp; presentations </a:t>
            </a:r>
            <a:br>
              <a:rPr lang="en-US" dirty="0" smtClean="0"/>
            </a:br>
            <a:r>
              <a:rPr lang="en-US" sz="3111" dirty="0" smtClean="0"/>
              <a:t>(since April 2012)</a:t>
            </a:r>
            <a:endParaRPr lang="en-US" dirty="0"/>
          </a:p>
        </p:txBody>
      </p:sp>
      <p:sp>
        <p:nvSpPr>
          <p:cNvPr id="3" name="Content Placeholder 2"/>
          <p:cNvSpPr>
            <a:spLocks noGrp="1"/>
          </p:cNvSpPr>
          <p:nvPr>
            <p:ph idx="1"/>
          </p:nvPr>
        </p:nvSpPr>
        <p:spPr>
          <a:xfrm>
            <a:off x="457200" y="1600200"/>
            <a:ext cx="8506478" cy="4958822"/>
          </a:xfrm>
        </p:spPr>
        <p:txBody>
          <a:bodyPr>
            <a:normAutofit fontScale="47500" lnSpcReduction="20000"/>
          </a:bodyPr>
          <a:lstStyle/>
          <a:p>
            <a:pPr marL="0" indent="0">
              <a:buNone/>
            </a:pPr>
            <a:r>
              <a:rPr lang="en-US" dirty="0" smtClean="0"/>
              <a:t>Papers:</a:t>
            </a:r>
          </a:p>
          <a:p>
            <a:r>
              <a:rPr lang="en-US" dirty="0" err="1" smtClean="0"/>
              <a:t>Arighi</a:t>
            </a:r>
            <a:r>
              <a:rPr lang="en-US" dirty="0" smtClean="0"/>
              <a:t> CN </a:t>
            </a:r>
            <a:r>
              <a:rPr lang="en-US" i="1" dirty="0" smtClean="0"/>
              <a:t>et al. (in press) </a:t>
            </a:r>
            <a:r>
              <a:rPr lang="en-US" dirty="0" smtClean="0"/>
              <a:t>An Overview of the </a:t>
            </a:r>
            <a:r>
              <a:rPr lang="en-US" dirty="0" err="1" smtClean="0"/>
              <a:t>BioCreative</a:t>
            </a:r>
            <a:r>
              <a:rPr lang="en-US" dirty="0" smtClean="0"/>
              <a:t> 2012 Workshop Track III: Interactive Text Mining Task. Database</a:t>
            </a:r>
            <a:endParaRPr lang="en-US" i="1" dirty="0" smtClean="0"/>
          </a:p>
          <a:p>
            <a:r>
              <a:rPr lang="en-US" dirty="0" err="1" smtClean="0">
                <a:solidFill>
                  <a:prstClr val="black"/>
                </a:solidFill>
              </a:rPr>
              <a:t>Dahdul</a:t>
            </a:r>
            <a:r>
              <a:rPr lang="en-US" dirty="0" smtClean="0">
                <a:solidFill>
                  <a:prstClr val="black"/>
                </a:solidFill>
              </a:rPr>
              <a:t> WM </a:t>
            </a:r>
            <a:r>
              <a:rPr lang="en-US" i="1" dirty="0">
                <a:solidFill>
                  <a:prstClr val="black"/>
                </a:solidFill>
              </a:rPr>
              <a:t>et al</a:t>
            </a:r>
            <a:r>
              <a:rPr lang="en-US" dirty="0">
                <a:solidFill>
                  <a:prstClr val="black"/>
                </a:solidFill>
              </a:rPr>
              <a:t>.</a:t>
            </a:r>
            <a:r>
              <a:rPr lang="en-US" dirty="0" smtClean="0">
                <a:solidFill>
                  <a:prstClr val="black"/>
                </a:solidFill>
              </a:rPr>
              <a:t> (</a:t>
            </a:r>
            <a:r>
              <a:rPr lang="en-US" i="1" dirty="0" smtClean="0">
                <a:solidFill>
                  <a:prstClr val="black"/>
                </a:solidFill>
              </a:rPr>
              <a:t>in press</a:t>
            </a:r>
            <a:r>
              <a:rPr lang="en-US" dirty="0" smtClean="0">
                <a:solidFill>
                  <a:prstClr val="black"/>
                </a:solidFill>
              </a:rPr>
              <a:t>) </a:t>
            </a:r>
            <a:r>
              <a:rPr lang="en-US" dirty="0">
                <a:solidFill>
                  <a:prstClr val="black"/>
                </a:solidFill>
              </a:rPr>
              <a:t>A unified anatomy ontology of the vertebrate skeletal system. </a:t>
            </a:r>
            <a:r>
              <a:rPr lang="en-US" dirty="0" err="1">
                <a:solidFill>
                  <a:prstClr val="black"/>
                </a:solidFill>
              </a:rPr>
              <a:t>PLoS</a:t>
            </a:r>
            <a:r>
              <a:rPr lang="en-US" dirty="0">
                <a:solidFill>
                  <a:prstClr val="black"/>
                </a:solidFill>
              </a:rPr>
              <a:t> </a:t>
            </a:r>
            <a:r>
              <a:rPr lang="en-US" dirty="0" smtClean="0">
                <a:solidFill>
                  <a:prstClr val="black"/>
                </a:solidFill>
              </a:rPr>
              <a:t>ONE</a:t>
            </a:r>
          </a:p>
          <a:p>
            <a:r>
              <a:rPr lang="en-US" dirty="0" err="1" smtClean="0"/>
              <a:t>Bertone</a:t>
            </a:r>
            <a:r>
              <a:rPr lang="en-US" dirty="0" smtClean="0"/>
              <a:t> MA </a:t>
            </a:r>
            <a:r>
              <a:rPr lang="en-US" i="1" dirty="0" smtClean="0"/>
              <a:t>et </a:t>
            </a:r>
            <a:r>
              <a:rPr lang="en-US" i="1" dirty="0"/>
              <a:t>al</a:t>
            </a:r>
            <a:r>
              <a:rPr lang="en-US" dirty="0" smtClean="0"/>
              <a:t>. </a:t>
            </a:r>
            <a:r>
              <a:rPr lang="en-US" i="1" dirty="0" smtClean="0"/>
              <a:t>(in press</a:t>
            </a:r>
            <a:r>
              <a:rPr lang="en-US" dirty="0" smtClean="0"/>
              <a:t>) Matching </a:t>
            </a:r>
            <a:r>
              <a:rPr lang="en-US" dirty="0"/>
              <a:t>arthropod anatomy ontologies to the Hymenoptera Anatomy Ontology: Results from a manual alignment</a:t>
            </a:r>
            <a:r>
              <a:rPr lang="en-US" dirty="0" smtClean="0"/>
              <a:t>. Database.</a:t>
            </a:r>
            <a:endParaRPr lang="en-US" dirty="0" smtClean="0">
              <a:solidFill>
                <a:prstClr val="black"/>
              </a:solidFill>
            </a:endParaRPr>
          </a:p>
          <a:p>
            <a:endParaRPr lang="en-US" dirty="0" smtClean="0">
              <a:solidFill>
                <a:prstClr val="black"/>
              </a:solidFill>
            </a:endParaRPr>
          </a:p>
          <a:p>
            <a:pPr marL="0" indent="0">
              <a:buNone/>
            </a:pPr>
            <a:endParaRPr lang="en-US" dirty="0" smtClean="0"/>
          </a:p>
          <a:p>
            <a:pPr marL="0" indent="0">
              <a:buNone/>
            </a:pPr>
            <a:r>
              <a:rPr lang="en-US" dirty="0" smtClean="0"/>
              <a:t>Posters, Conference</a:t>
            </a:r>
            <a:r>
              <a:rPr lang="en-US" dirty="0"/>
              <a:t> </a:t>
            </a:r>
            <a:r>
              <a:rPr lang="en-US" dirty="0" smtClean="0"/>
              <a:t>talks, and Seminars:</a:t>
            </a:r>
            <a:endParaRPr lang="en-US" b="1" dirty="0"/>
          </a:p>
          <a:p>
            <a:r>
              <a:rPr lang="en-US" dirty="0" err="1"/>
              <a:t>Sereno</a:t>
            </a:r>
            <a:r>
              <a:rPr lang="en-US" dirty="0"/>
              <a:t>,</a:t>
            </a:r>
            <a:r>
              <a:rPr lang="en-US" dirty="0" smtClean="0"/>
              <a:t> P, Ibrahim N, </a:t>
            </a:r>
            <a:r>
              <a:rPr lang="en-US" dirty="0" err="1" smtClean="0"/>
              <a:t>Mabee</a:t>
            </a:r>
            <a:r>
              <a:rPr lang="en-US" dirty="0" smtClean="0"/>
              <a:t> P, Vision T, Lapp </a:t>
            </a:r>
            <a:r>
              <a:rPr lang="en-US" dirty="0"/>
              <a:t>H. "Phenoscape: A New Anatomical Ontology of </a:t>
            </a:r>
            <a:r>
              <a:rPr lang="en-US" dirty="0" smtClean="0"/>
              <a:t>Vertebrates”, </a:t>
            </a:r>
            <a:r>
              <a:rPr lang="en-US" dirty="0"/>
              <a:t>Society of Vertebrate </a:t>
            </a:r>
            <a:r>
              <a:rPr lang="en-US" dirty="0" smtClean="0"/>
              <a:t>Paleontology, Raleigh NC, October </a:t>
            </a:r>
            <a:r>
              <a:rPr lang="en-US" dirty="0"/>
              <a:t>2012.</a:t>
            </a:r>
          </a:p>
          <a:p>
            <a:r>
              <a:rPr lang="en-US" dirty="0" err="1" smtClean="0"/>
              <a:t>Dececchi</a:t>
            </a:r>
            <a:r>
              <a:rPr lang="en-US" dirty="0" smtClean="0"/>
              <a:t> TA, </a:t>
            </a:r>
            <a:r>
              <a:rPr lang="en-US" dirty="0" err="1" smtClean="0"/>
              <a:t>Balhoff</a:t>
            </a:r>
            <a:r>
              <a:rPr lang="en-US" dirty="0" smtClean="0"/>
              <a:t> J, </a:t>
            </a:r>
            <a:r>
              <a:rPr lang="en-US" dirty="0" err="1" smtClean="0"/>
              <a:t>Dahdul</a:t>
            </a:r>
            <a:r>
              <a:rPr lang="en-US" dirty="0" smtClean="0"/>
              <a:t> W, Ibrahim N, Lapp H, </a:t>
            </a:r>
            <a:r>
              <a:rPr lang="en-US" dirty="0" err="1" smtClean="0"/>
              <a:t>Midford</a:t>
            </a:r>
            <a:r>
              <a:rPr lang="en-US" dirty="0" smtClean="0"/>
              <a:t> P, </a:t>
            </a:r>
            <a:r>
              <a:rPr lang="en-US" dirty="0" err="1" smtClean="0"/>
              <a:t>Sereno</a:t>
            </a:r>
            <a:r>
              <a:rPr lang="en-US" dirty="0" smtClean="0"/>
              <a:t> P, Vision T, </a:t>
            </a:r>
            <a:r>
              <a:rPr lang="en-US" dirty="0" err="1" smtClean="0"/>
              <a:t>Westerfield</a:t>
            </a:r>
            <a:r>
              <a:rPr lang="en-US" dirty="0" smtClean="0"/>
              <a:t> M, </a:t>
            </a:r>
            <a:r>
              <a:rPr lang="en-US" dirty="0" err="1" smtClean="0"/>
              <a:t>Mabee</a:t>
            </a:r>
            <a:r>
              <a:rPr lang="en-US" dirty="0" smtClean="0"/>
              <a:t> P Blackburn D. “</a:t>
            </a:r>
            <a:r>
              <a:rPr lang="en-US" dirty="0" err="1" smtClean="0"/>
              <a:t>Phenoscape</a:t>
            </a:r>
            <a:r>
              <a:rPr lang="en-US" dirty="0"/>
              <a:t>: bridging the gap between fossils and </a:t>
            </a:r>
            <a:r>
              <a:rPr lang="en-US" dirty="0" smtClean="0"/>
              <a:t>genes”, </a:t>
            </a:r>
            <a:r>
              <a:rPr lang="en-US" dirty="0"/>
              <a:t>Society of Vertebrate </a:t>
            </a:r>
            <a:r>
              <a:rPr lang="en-US" dirty="0" smtClean="0"/>
              <a:t>Paleontology, Raleigh NC, October 2012.</a:t>
            </a:r>
          </a:p>
          <a:p>
            <a:r>
              <a:rPr lang="en-US" dirty="0" err="1" smtClean="0"/>
              <a:t>Mabee</a:t>
            </a:r>
            <a:r>
              <a:rPr lang="en-US" dirty="0" smtClean="0"/>
              <a:t> PM </a:t>
            </a:r>
            <a:r>
              <a:rPr lang="en-US" dirty="0"/>
              <a:t>"Synthesis of evolutionary and developmental data for fishes using new informatics </a:t>
            </a:r>
            <a:r>
              <a:rPr lang="en-US" dirty="0" smtClean="0"/>
              <a:t>tools” (oral presentation) World </a:t>
            </a:r>
            <a:r>
              <a:rPr lang="en-US" dirty="0"/>
              <a:t>Congress of Herpetology, </a:t>
            </a:r>
            <a:r>
              <a:rPr lang="en-US" dirty="0" smtClean="0"/>
              <a:t>Vancouver </a:t>
            </a:r>
            <a:r>
              <a:rPr lang="en-US" dirty="0"/>
              <a:t>BC, August</a:t>
            </a:r>
            <a:r>
              <a:rPr lang="en-US" dirty="0" smtClean="0"/>
              <a:t> 2012</a:t>
            </a:r>
            <a:r>
              <a:rPr lang="en-US" dirty="0"/>
              <a:t>.</a:t>
            </a:r>
          </a:p>
          <a:p>
            <a:r>
              <a:rPr lang="en-US" dirty="0" err="1" smtClean="0"/>
              <a:t>Balhoff</a:t>
            </a:r>
            <a:r>
              <a:rPr lang="en-US" dirty="0"/>
              <a:t> </a:t>
            </a:r>
            <a:r>
              <a:rPr lang="en-US" dirty="0" smtClean="0"/>
              <a:t>JP, </a:t>
            </a:r>
            <a:r>
              <a:rPr lang="en-US" dirty="0" err="1" smtClean="0"/>
              <a:t>Dahdul</a:t>
            </a:r>
            <a:r>
              <a:rPr lang="en-US" dirty="0" smtClean="0"/>
              <a:t> WD, Lapp H, </a:t>
            </a:r>
            <a:r>
              <a:rPr lang="en-US" dirty="0" err="1" smtClean="0"/>
              <a:t>Mabee</a:t>
            </a:r>
            <a:r>
              <a:rPr lang="en-US" dirty="0" smtClean="0"/>
              <a:t> P, </a:t>
            </a:r>
            <a:r>
              <a:rPr lang="en-US" dirty="0" err="1" smtClean="0"/>
              <a:t>Midford</a:t>
            </a:r>
            <a:r>
              <a:rPr lang="en-US" dirty="0" smtClean="0"/>
              <a:t> P, Vision TJ, </a:t>
            </a:r>
            <a:r>
              <a:rPr lang="en-US" dirty="0" err="1" smtClean="0"/>
              <a:t>Westerfield</a:t>
            </a:r>
            <a:r>
              <a:rPr lang="en-US" dirty="0" smtClean="0"/>
              <a:t> M, and the </a:t>
            </a:r>
            <a:r>
              <a:rPr lang="en-US" dirty="0" err="1" smtClean="0"/>
              <a:t>Phenoscape</a:t>
            </a:r>
            <a:r>
              <a:rPr lang="en-US" dirty="0" smtClean="0"/>
              <a:t> </a:t>
            </a:r>
            <a:r>
              <a:rPr lang="en-US" dirty="0"/>
              <a:t>Project Team. "The Phenoscape Knowledgebase: Integrating phenotypic data across taxonomy, from biodiversity to developmental </a:t>
            </a:r>
            <a:r>
              <a:rPr lang="en-US" dirty="0" smtClean="0"/>
              <a:t>genetics” (poster) DILS </a:t>
            </a:r>
            <a:r>
              <a:rPr lang="en-US" dirty="0"/>
              <a:t>2012, College Park, MD, June</a:t>
            </a:r>
            <a:r>
              <a:rPr lang="en-US" dirty="0" smtClean="0"/>
              <a:t> 2012.</a:t>
            </a:r>
            <a:endParaRPr lang="en-US" dirty="0"/>
          </a:p>
        </p:txBody>
      </p:sp>
      <p:sp>
        <p:nvSpPr>
          <p:cNvPr id="4" name="Slide Number Placeholder 3"/>
          <p:cNvSpPr>
            <a:spLocks noGrp="1"/>
          </p:cNvSpPr>
          <p:nvPr>
            <p:ph type="sldNum" sz="quarter" idx="12"/>
          </p:nvPr>
        </p:nvSpPr>
        <p:spPr/>
        <p:txBody>
          <a:bodyPr/>
          <a:lstStyle/>
          <a:p>
            <a:fld id="{0815CF5F-73C0-F44B-B50E-84BD08E412F6}" type="slidenum">
              <a:rPr lang="en-US" smtClean="0"/>
              <a:pPr/>
              <a:t>78</a:t>
            </a:fld>
            <a:endParaRPr lang="en-US"/>
          </a:p>
        </p:txBody>
      </p:sp>
      <p:sp>
        <p:nvSpPr>
          <p:cNvPr id="5" name="TextBox 4"/>
          <p:cNvSpPr txBox="1"/>
          <p:nvPr/>
        </p:nvSpPr>
        <p:spPr>
          <a:xfrm>
            <a:off x="1490041" y="5987018"/>
            <a:ext cx="5662653" cy="369332"/>
          </a:xfrm>
          <a:prstGeom prst="rect">
            <a:avLst/>
          </a:prstGeom>
          <a:noFill/>
        </p:spPr>
        <p:txBody>
          <a:bodyPr wrap="none" rtlCol="0">
            <a:spAutoFit/>
          </a:bodyPr>
          <a:lstStyle/>
          <a:p>
            <a:r>
              <a:rPr lang="en-US" dirty="0"/>
              <a:t>See </a:t>
            </a:r>
            <a:r>
              <a:rPr lang="en-US" dirty="0">
                <a:hlinkClick r:id="rId3"/>
              </a:rPr>
              <a:t>http://phenoscape.org/wiki/</a:t>
            </a:r>
            <a:r>
              <a:rPr lang="en-US" dirty="0" smtClean="0">
                <a:hlinkClick r:id="rId3"/>
              </a:rPr>
              <a:t>Publications_and_Posters</a:t>
            </a:r>
            <a:endParaRPr lang="en-US" dirty="0"/>
          </a:p>
        </p:txBody>
      </p:sp>
      <p:pic>
        <p:nvPicPr>
          <p:cNvPr id="6" name="Content Placeholder 7" descr="Phenoscape_Logo.jpg"/>
          <p:cNvPicPr>
            <a:picLocks/>
          </p:cNvPicPr>
          <p:nvPr/>
        </p:nvPicPr>
        <p:blipFill rotWithShape="1">
          <a:blip r:embed="rId4"/>
          <a:srcRect t="-38657" b="36581"/>
          <a:stretch/>
        </p:blipFill>
        <p:spPr bwMode="auto">
          <a:xfrm>
            <a:off x="2803922" y="-213359"/>
            <a:ext cx="3214688" cy="833120"/>
          </a:xfrm>
          <a:prstGeom prst="rect">
            <a:avLst/>
          </a:prstGeom>
          <a:noFill/>
          <a:ln w="12700">
            <a:noFill/>
            <a:miter lim="800000"/>
            <a:headEnd/>
            <a:tailEnd/>
          </a:ln>
          <a:effectLst/>
        </p:spPr>
      </p:pic>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7155963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pPr marL="457200" lvl="1" indent="0">
              <a:buNone/>
            </a:pPr>
            <a:r>
              <a:rPr lang="en-US" dirty="0" smtClean="0"/>
              <a:t>Larger questions.  How do we…</a:t>
            </a:r>
          </a:p>
          <a:p>
            <a:pPr marL="457200" lvl="1" indent="0">
              <a:buNone/>
            </a:pPr>
            <a:r>
              <a:rPr lang="en-US" dirty="0" smtClean="0"/>
              <a:t>... create </a:t>
            </a:r>
            <a:r>
              <a:rPr lang="en-US" dirty="0"/>
              <a:t>a community of KB users?</a:t>
            </a:r>
          </a:p>
          <a:p>
            <a:pPr marL="457200" lvl="1" indent="0">
              <a:buNone/>
            </a:pPr>
            <a:r>
              <a:rPr lang="en-US" dirty="0" smtClean="0"/>
              <a:t>… make </a:t>
            </a:r>
            <a:r>
              <a:rPr lang="en-US" dirty="0"/>
              <a:t>sure there is a case to stakeholders for sustainability?</a:t>
            </a:r>
          </a:p>
          <a:p>
            <a:pPr marL="457200" lvl="1" indent="0">
              <a:buNone/>
            </a:pPr>
            <a:r>
              <a:rPr lang="en-US" dirty="0" smtClean="0"/>
              <a:t>… </a:t>
            </a:r>
            <a:r>
              <a:rPr lang="en-US" dirty="0"/>
              <a:t>s</a:t>
            </a:r>
            <a:r>
              <a:rPr lang="en-US" dirty="0" smtClean="0"/>
              <a:t>upport </a:t>
            </a:r>
            <a:r>
              <a:rPr lang="en-US" dirty="0"/>
              <a:t>curation of additional taxa and genetic models?</a:t>
            </a:r>
          </a:p>
          <a:p>
            <a:pPr marL="457200" lvl="1" indent="0">
              <a:buNone/>
            </a:pPr>
            <a:r>
              <a:rPr lang="en-US" dirty="0" smtClean="0"/>
              <a:t>… incentivize </a:t>
            </a:r>
            <a:r>
              <a:rPr lang="en-US" dirty="0"/>
              <a:t>contributions of data from other researchers?</a:t>
            </a:r>
          </a:p>
          <a:p>
            <a:pPr marL="457200" lvl="1" indent="0">
              <a:buNone/>
            </a:pPr>
            <a:r>
              <a:rPr lang="en-US" dirty="0" smtClean="0"/>
              <a:t>… </a:t>
            </a:r>
            <a:r>
              <a:rPr lang="en-US" dirty="0"/>
              <a:t>p</a:t>
            </a:r>
            <a:r>
              <a:rPr lang="en-US" dirty="0" smtClean="0"/>
              <a:t>romote </a:t>
            </a:r>
            <a:r>
              <a:rPr lang="en-US" dirty="0"/>
              <a:t>community participation in maintenance of ontologies and software?</a:t>
            </a:r>
          </a:p>
          <a:p>
            <a:pPr lvl="1"/>
            <a:endParaRPr lang="en-US" dirty="0"/>
          </a:p>
          <a:p>
            <a:endParaRPr lang="en-US" dirty="0"/>
          </a:p>
        </p:txBody>
      </p:sp>
      <p:pic>
        <p:nvPicPr>
          <p:cNvPr id="4" name="Content Placeholder 7" descr="Phenoscape_Logo.jpg"/>
          <p:cNvPicPr>
            <a:picLocks/>
          </p:cNvPicPr>
          <p:nvPr/>
        </p:nvPicPr>
        <p:blipFill>
          <a:blip r:embed="rId2"/>
          <a:srcRect t="-38657" b="-32020"/>
          <a:stretch>
            <a:fillRect/>
          </a:stretch>
        </p:blipFill>
        <p:spPr>
          <a:xfrm>
            <a:off x="2803922" y="0"/>
            <a:ext cx="3214688" cy="1393031"/>
          </a:xfrm>
          <a:prstGeom prst="rect">
            <a:avLst/>
          </a:prstGeom>
        </p:spPr>
      </p:pic>
      <p:sp>
        <p:nvSpPr>
          <p:cNvPr id="5" name="Slide Number Placeholder 4"/>
          <p:cNvSpPr>
            <a:spLocks noGrp="1"/>
          </p:cNvSpPr>
          <p:nvPr>
            <p:ph type="sldNum" sz="quarter" idx="12"/>
          </p:nvPr>
        </p:nvSpPr>
        <p:spPr/>
        <p:txBody>
          <a:bodyPr/>
          <a:lstStyle/>
          <a:p>
            <a:fld id="{0815CF5F-73C0-F44B-B50E-84BD08E412F6}" type="slidenum">
              <a:rPr lang="en-US" smtClean="0"/>
              <a:pPr/>
              <a:t>79</a:t>
            </a:fld>
            <a:endParaRPr lang="en-US"/>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376916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Curation workflow</a:t>
            </a:r>
            <a:br>
              <a:rPr lang="en-US" dirty="0" smtClean="0"/>
            </a:br>
            <a:r>
              <a:rPr lang="en-US" dirty="0" smtClean="0"/>
              <a:t>1a. Scalable Workflow: NLP</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Main goal</a:t>
            </a:r>
          </a:p>
          <a:p>
            <a:pPr lvl="1"/>
            <a:r>
              <a:rPr lang="en-US" dirty="0" smtClean="0"/>
              <a:t>To speed the </a:t>
            </a:r>
            <a:r>
              <a:rPr lang="en-US" dirty="0" err="1" smtClean="0"/>
              <a:t>curation</a:t>
            </a:r>
            <a:r>
              <a:rPr lang="en-US" dirty="0" smtClean="0"/>
              <a:t> of phenotype descriptions</a:t>
            </a:r>
          </a:p>
          <a:p>
            <a:pPr lvl="1"/>
            <a:r>
              <a:rPr lang="en-US" dirty="0" smtClean="0"/>
              <a:t>To improve the specificity of the annotation (“shape” -&gt; “U-shaped”)</a:t>
            </a:r>
          </a:p>
          <a:p>
            <a:r>
              <a:rPr lang="en-US" dirty="0" smtClean="0"/>
              <a:t>Progress made since the last meeting</a:t>
            </a:r>
          </a:p>
          <a:p>
            <a:pPr marL="971550" lvl="1" indent="-514350"/>
            <a:r>
              <a:rPr lang="en-US" dirty="0" smtClean="0"/>
              <a:t>Removing CharaParser’s dependency on relational database, Perl etc.  </a:t>
            </a:r>
          </a:p>
          <a:p>
            <a:pPr marL="971550" lvl="1" indent="-514350"/>
            <a:r>
              <a:rPr lang="en-US" dirty="0" smtClean="0"/>
              <a:t>Addressing issues identified in the BioCreative workshop , April 2012</a:t>
            </a:r>
          </a:p>
          <a:p>
            <a:pPr marL="971550" lvl="1" indent="-514350"/>
            <a:r>
              <a:rPr lang="en-US" dirty="0" smtClean="0"/>
              <a:t>Issues </a:t>
            </a:r>
          </a:p>
          <a:p>
            <a:pPr marL="1371600" lvl="2" indent="-514350"/>
            <a:r>
              <a:rPr lang="en-US" dirty="0" smtClean="0"/>
              <a:t>Group 1: From plain text to XML (machine understanding text description)</a:t>
            </a:r>
          </a:p>
          <a:p>
            <a:pPr marL="1371600" lvl="2" indent="-514350"/>
            <a:r>
              <a:rPr lang="en-US" dirty="0" smtClean="0"/>
              <a:t>Group 2: From XML to EQ  (</a:t>
            </a:r>
            <a:r>
              <a:rPr lang="en-US" dirty="0" err="1" smtClean="0"/>
              <a:t>ontologizing</a:t>
            </a:r>
            <a:r>
              <a:rPr lang="en-US" dirty="0" smtClean="0"/>
              <a:t> the understanding)</a:t>
            </a:r>
          </a:p>
          <a:p>
            <a:pPr marL="971550" lvl="1" indent="-514350"/>
            <a:r>
              <a:rPr lang="en-US" dirty="0" smtClean="0"/>
              <a:t>Addressed most Group 1 issues that have been identified.</a:t>
            </a:r>
          </a:p>
          <a:p>
            <a:pPr marL="971550" lvl="1" indent="-514350"/>
            <a:endParaRPr lang="en-US" dirty="0" smtClean="0"/>
          </a:p>
          <a:p>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8</a:t>
            </a:fld>
            <a:endParaRPr lang="en-US"/>
          </a:p>
        </p:txBody>
      </p:sp>
      <p:pic>
        <p:nvPicPr>
          <p:cNvPr id="5" name="Picture 4"/>
          <p:cNvPicPr>
            <a:picLocks noChangeAspect="1"/>
          </p:cNvPicPr>
          <p:nvPr/>
        </p:nvPicPr>
        <p:blipFill>
          <a:blip r:embed="rId3"/>
          <a:stretch>
            <a:fillRect/>
          </a:stretch>
        </p:blipFill>
        <p:spPr>
          <a:xfrm>
            <a:off x="57294" y="26558"/>
            <a:ext cx="2198202" cy="56085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Addressed</a:t>
            </a:r>
            <a:endParaRPr lang="en-US" dirty="0"/>
          </a:p>
        </p:txBody>
      </p:sp>
      <p:sp>
        <p:nvSpPr>
          <p:cNvPr id="3" name="Content Placeholder 2"/>
          <p:cNvSpPr>
            <a:spLocks noGrp="1"/>
          </p:cNvSpPr>
          <p:nvPr>
            <p:ph idx="1"/>
          </p:nvPr>
        </p:nvSpPr>
        <p:spPr>
          <a:xfrm>
            <a:off x="457200" y="1600200"/>
            <a:ext cx="8686800" cy="4525963"/>
          </a:xfrm>
        </p:spPr>
        <p:txBody>
          <a:bodyPr/>
          <a:lstStyle/>
          <a:p>
            <a:r>
              <a:rPr lang="en-US" dirty="0" smtClean="0"/>
              <a:t>Self-referred terms</a:t>
            </a:r>
          </a:p>
          <a:p>
            <a:pPr lvl="1"/>
            <a:r>
              <a:rPr lang="en-US" dirty="0" err="1" smtClean="0"/>
              <a:t>Eg</a:t>
            </a:r>
            <a:r>
              <a:rPr lang="en-US" dirty="0" smtClean="0"/>
              <a:t>. “counterpart” -&gt; the entity itself</a:t>
            </a:r>
          </a:p>
          <a:p>
            <a:r>
              <a:rPr lang="en-US" dirty="0" smtClean="0"/>
              <a:t>Adjective -&gt; Noun +absent/present</a:t>
            </a:r>
          </a:p>
          <a:p>
            <a:pPr lvl="1"/>
            <a:r>
              <a:rPr lang="en-US" dirty="0" err="1" smtClean="0"/>
              <a:t>Eg</a:t>
            </a:r>
            <a:r>
              <a:rPr lang="en-US" dirty="0" smtClean="0"/>
              <a:t>. </a:t>
            </a:r>
            <a:r>
              <a:rPr lang="en-US" dirty="0" err="1" smtClean="0"/>
              <a:t>Unossified</a:t>
            </a:r>
            <a:r>
              <a:rPr lang="en-US" dirty="0" smtClean="0"/>
              <a:t>  -&gt; E: ossification of …; Q: absent</a:t>
            </a:r>
          </a:p>
          <a:p>
            <a:r>
              <a:rPr lang="en-US" dirty="0" smtClean="0"/>
              <a:t>Connection/separation</a:t>
            </a:r>
          </a:p>
          <a:p>
            <a:pPr lvl="1"/>
            <a:r>
              <a:rPr lang="en-US" dirty="0" err="1" smtClean="0"/>
              <a:t>Eg</a:t>
            </a:r>
            <a:r>
              <a:rPr lang="en-US" dirty="0" smtClean="0"/>
              <a:t>. </a:t>
            </a:r>
            <a:r>
              <a:rPr lang="en-US" dirty="0" smtClean="0">
                <a:solidFill>
                  <a:srgbClr val="0070C0"/>
                </a:solidFill>
              </a:rPr>
              <a:t>Connection</a:t>
            </a:r>
            <a:r>
              <a:rPr lang="en-US" dirty="0" smtClean="0"/>
              <a:t> between A and B presents-&gt; A</a:t>
            </a:r>
            <a:r>
              <a:rPr lang="en-US" dirty="0" smtClean="0">
                <a:solidFill>
                  <a:srgbClr val="0070C0"/>
                </a:solidFill>
              </a:rPr>
              <a:t>  in contact with</a:t>
            </a:r>
            <a:r>
              <a:rPr lang="en-US" dirty="0" smtClean="0"/>
              <a:t> B</a:t>
            </a:r>
            <a:endParaRPr lang="en-US" dirty="0"/>
          </a:p>
        </p:txBody>
      </p:sp>
      <p:sp>
        <p:nvSpPr>
          <p:cNvPr id="4" name="Slide Number Placeholder 3"/>
          <p:cNvSpPr>
            <a:spLocks noGrp="1"/>
          </p:cNvSpPr>
          <p:nvPr>
            <p:ph type="sldNum" sz="quarter" idx="12"/>
          </p:nvPr>
        </p:nvSpPr>
        <p:spPr/>
        <p:txBody>
          <a:bodyPr/>
          <a:lstStyle/>
          <a:p>
            <a:fld id="{9953515C-C93F-5949-8B05-7118556C9C30}" type="slidenum">
              <a:rPr lang="en-US" smtClean="0"/>
              <a:pPr/>
              <a:t>9</a:t>
            </a:fld>
            <a:endParaRPr lang="en-US"/>
          </a:p>
        </p:txBody>
      </p:sp>
    </p:spTree>
    <p:extLst>
      <p:ext uri="{BB962C8B-B14F-4D97-AF65-F5344CB8AC3E}">
        <p14:creationId xmlns:a="http://schemas.openxmlformats.org/drawingml/2006/main" xmlns:r="http://schemas.openxmlformats.org/officeDocument/2006/relationships" xmlns:p="http://schemas.openxmlformats.org/presentationml/2006/main" xmlns:p14="http://schemas.microsoft.com/office/powerpoint/2010/main" xmlns="" xmlns:mv="urn:schemas-microsoft-com:mac:vml" xmlns:mc="http://schemas.openxmlformats.org/markup-compatibility/2006" val="3239475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TotalTime>
  <Words>5180</Words>
  <Application>Microsoft Macintosh PowerPoint</Application>
  <PresentationFormat>On-screen Show (4:3)</PresentationFormat>
  <Paragraphs>721</Paragraphs>
  <Slides>79</Slides>
  <Notes>30</Notes>
  <HiddenSlides>0</HiddenSlides>
  <MMClips>0</MMClips>
  <ScaleCrop>false</ScaleCrop>
  <HeadingPairs>
    <vt:vector size="4" baseType="variant">
      <vt:variant>
        <vt:lpstr>Design Template</vt:lpstr>
      </vt:variant>
      <vt:variant>
        <vt:i4>1</vt:i4>
      </vt:variant>
      <vt:variant>
        <vt:lpstr>Slide Titles</vt:lpstr>
      </vt:variant>
      <vt:variant>
        <vt:i4>79</vt:i4>
      </vt:variant>
    </vt:vector>
  </HeadingPairs>
  <TitlesOfParts>
    <vt:vector size="80" baseType="lpstr">
      <vt:lpstr>Office Theme</vt:lpstr>
      <vt:lpstr>Advisory Board Meeting (electronic) December 4, 2012</vt:lpstr>
      <vt:lpstr>Phenoscape Advisory Board</vt:lpstr>
      <vt:lpstr>Phenoscape project team</vt:lpstr>
      <vt:lpstr>NSF: July 1, 2011-June 30, 2015</vt:lpstr>
      <vt:lpstr>Phenoscape activities overview</vt:lpstr>
      <vt:lpstr>Report of Phenoscape Scientific Advisory Board (27th April 2012)</vt:lpstr>
      <vt:lpstr>II. Project updates</vt:lpstr>
      <vt:lpstr>1. Curation workflow 1a. Scalable Workflow: NLP</vt:lpstr>
      <vt:lpstr>Issues Addressed</vt:lpstr>
      <vt:lpstr>Issues Addressed</vt:lpstr>
      <vt:lpstr>Currently Working on</vt:lpstr>
      <vt:lpstr>Future Plans</vt:lpstr>
      <vt:lpstr>1. Curation workflow 1b. Ontology Term Broker</vt:lpstr>
      <vt:lpstr>Term broker workflow</vt:lpstr>
      <vt:lpstr>Request a term, immediately available for use in annotation</vt:lpstr>
      <vt:lpstr>View requests in web interface</vt:lpstr>
      <vt:lpstr>Edit ontology</vt:lpstr>
      <vt:lpstr>Update permanent IRI in web interface; Phenex will auto-update references to the provisional ID</vt:lpstr>
      <vt:lpstr>Next six months</vt:lpstr>
      <vt:lpstr>2. Ontology Development 2a. Anatomy</vt:lpstr>
      <vt:lpstr>Taxa/model organism anatomy relevant to Phenoscape</vt:lpstr>
      <vt:lpstr>Recommendations from April Advisory Board Meeting</vt:lpstr>
      <vt:lpstr>What have we achieved?</vt:lpstr>
      <vt:lpstr>Phenoscape-ext</vt:lpstr>
      <vt:lpstr>Ontology workflow</vt:lpstr>
      <vt:lpstr>Ontology Attribution</vt:lpstr>
      <vt:lpstr>Next six months</vt:lpstr>
      <vt:lpstr>2. Ontology development 2b. Taxonomy</vt:lpstr>
      <vt:lpstr>VTO building blocks</vt:lpstr>
      <vt:lpstr>Releases</vt:lpstr>
      <vt:lpstr>Next steps</vt:lpstr>
      <vt:lpstr>3. Phenotype curation 3a. Evolutionary data</vt:lpstr>
      <vt:lpstr>Phenotype annotation of taxon</vt:lpstr>
      <vt:lpstr>Taxonomic scope of annotation</vt:lpstr>
      <vt:lpstr>Curation objectives</vt:lpstr>
      <vt:lpstr>Curation software improvements</vt:lpstr>
      <vt:lpstr>Annotation quality control5</vt:lpstr>
      <vt:lpstr>Annotation quality control5</vt:lpstr>
      <vt:lpstr>PATO term additions10</vt:lpstr>
      <vt:lpstr>3. Phenotype curation 3b. Model organisms:   (Monte,  Ceri, Yvonne, Aaron, Christina, Judy, Terry)</vt:lpstr>
      <vt:lpstr>Model organism phenotypes</vt:lpstr>
      <vt:lpstr>Model organism phenotypes</vt:lpstr>
      <vt:lpstr>Model organism phenotypes</vt:lpstr>
      <vt:lpstr>Model organism phenotypes</vt:lpstr>
      <vt:lpstr>Model organism phenotypes</vt:lpstr>
      <vt:lpstr>Model organism phenotypes</vt:lpstr>
      <vt:lpstr>Model organism phenotypes</vt:lpstr>
      <vt:lpstr>Model organism phenotypes</vt:lpstr>
      <vt:lpstr>4. Homology Reasoning</vt:lpstr>
      <vt:lpstr>Deliverables</vt:lpstr>
      <vt:lpstr>Progress Since April 2012</vt:lpstr>
      <vt:lpstr>Goals for next six months</vt:lpstr>
      <vt:lpstr>5. Semantic similarity</vt:lpstr>
      <vt:lpstr>Semantic similarity</vt:lpstr>
      <vt:lpstr>Semantic similarity Progress to date</vt:lpstr>
      <vt:lpstr>Slide 56</vt:lpstr>
      <vt:lpstr>Application to Phenoscape I data</vt:lpstr>
      <vt:lpstr>An example</vt:lpstr>
      <vt:lpstr>Future plans  (six months and beyond)</vt:lpstr>
      <vt:lpstr>6. Outreach</vt:lpstr>
      <vt:lpstr>Junior Biocurator Program</vt:lpstr>
      <vt:lpstr>SURE Program</vt:lpstr>
      <vt:lpstr>Slide 63</vt:lpstr>
      <vt:lpstr>7. Knowledgebase reasoning &amp; development</vt:lpstr>
      <vt:lpstr>kb.phenoscape.org</vt:lpstr>
      <vt:lpstr>Slide 66</vt:lpstr>
      <vt:lpstr>Slide 67</vt:lpstr>
      <vt:lpstr>Slide 68</vt:lpstr>
      <vt:lpstr>Slide 69</vt:lpstr>
      <vt:lpstr>Slide 70</vt:lpstr>
      <vt:lpstr>Current focus</vt:lpstr>
      <vt:lpstr>Progress since April 2012</vt:lpstr>
      <vt:lpstr>Slide 73</vt:lpstr>
      <vt:lpstr>Next six months</vt:lpstr>
      <vt:lpstr>III. Upcoming plans</vt:lpstr>
      <vt:lpstr>Report of Phenoscape Scientific Advisory Board (27th April 2012)</vt:lpstr>
      <vt:lpstr>Collaboration Workshop</vt:lpstr>
      <vt:lpstr>Publications &amp; presentations  (since April 2012)</vt:lpstr>
      <vt:lpstr>How can we:</vt:lpstr>
    </vt:vector>
  </TitlesOfParts>
  <Company>University of North Carolina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Vision</dc:creator>
  <cp:lastModifiedBy>Todd Vision</cp:lastModifiedBy>
  <cp:revision>13</cp:revision>
  <dcterms:created xsi:type="dcterms:W3CDTF">2012-12-04T19:11:16Z</dcterms:created>
  <dcterms:modified xsi:type="dcterms:W3CDTF">2012-12-04T20:19:42Z</dcterms:modified>
</cp:coreProperties>
</file>